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Garamon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3" roundtripDataSignature="AMtx7mhIj9qYUz3Llg0n5iy8pBwFmYcy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98DBB1-8A88-4ED5-A6A2-B7FD3C7A56EE}">
  <a:tblStyle styleId="{C198DBB1-8A88-4ED5-A6A2-B7FD3C7A56E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F0E7"/>
          </a:solidFill>
        </a:fill>
      </a:tcStyle>
    </a:wholeTbl>
    <a:band1H>
      <a:tcTxStyle/>
      <a:tcStyle>
        <a:fill>
          <a:solidFill>
            <a:srgbClr val="F9DFCC"/>
          </a:solidFill>
        </a:fill>
      </a:tcStyle>
    </a:band1H>
    <a:band2H>
      <a:tcTxStyle/>
    </a:band2H>
    <a:band1V>
      <a:tcTxStyle/>
      <a:tcStyle>
        <a:fill>
          <a:solidFill>
            <a:srgbClr val="F9DF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D0C713BE-06F1-46CB-B417-8497F98778EA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bold.fntdata"/><Relationship Id="rId11" Type="http://schemas.openxmlformats.org/officeDocument/2006/relationships/slide" Target="slides/slide5.xml"/><Relationship Id="rId22" Type="http://schemas.openxmlformats.org/officeDocument/2006/relationships/font" Target="fonts/Garamond-boldItalic.fntdata"/><Relationship Id="rId10" Type="http://schemas.openxmlformats.org/officeDocument/2006/relationships/slide" Target="slides/slide4.xml"/><Relationship Id="rId21" Type="http://schemas.openxmlformats.org/officeDocument/2006/relationships/font" Target="fonts/Garamond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Garamond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I risultati di apprendimento attesi (ILO) definiscono ciò che uno studente avrà acquisito e sarà in grado di fare una volta completati con successo i propri studi. Gli ILO dovrebbero essere espressi dal punto di vista degli studenti e sono misurabili, realizzabili e valutabili.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Famiglia professionale</a:t>
            </a:r>
            <a:r>
              <a:rPr lang="it-IT"/>
              <a:t>: Costituisce un'aggregazione di profili caratterizzati da una comune identità professionale in relazione alla "funzione" o "Tipologia di attività" esercitato.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Profilo professionale</a:t>
            </a:r>
            <a:r>
              <a:rPr lang="it-IT"/>
              <a:t>: Rappresentano la specificazione in termini di contenuti generali del lavoro delle singole "funzioni/attività" necessarie alla Regione, in coerenza con le categorie contrattuali/profili giuridici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-IT"/>
              <a:t>Ruolo professionale</a:t>
            </a:r>
            <a:r>
              <a:rPr lang="it-IT"/>
              <a:t>: rappresenta la qualificazione del profilo professionale rispetto a uno specifico ruolo organizzativo, in termini di caratteristiche gestionali e competenze tecniche e organizzative richieste e sintetizzate in appositi dizionari. L'ambito e gli elementi caratterizzanti costituiscono un elemento integrativo del ruolo volto a specificare e caratterizzare l'insieme delle competenze specifiche richieste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3" name="Google Shape;373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t-IT" sz="1800">
                <a:latin typeface="Calibri"/>
                <a:ea typeface="Calibri"/>
                <a:cs typeface="Calibri"/>
                <a:sym typeface="Calibri"/>
              </a:rPr>
              <a:t>Scheda Unica Annuale dei Corsi di Studio (SUA-CdS)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t-IT" sz="1800">
                <a:latin typeface="Calibri"/>
                <a:ea typeface="Calibri"/>
                <a:cs typeface="Calibri"/>
                <a:sym typeface="Calibri"/>
              </a:rPr>
              <a:t>Documento funzionale alla progettazione, alla realizzazione, alla gestione, all'autovalutazione e alla riprogettazione del CdS.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t-IT" sz="1800">
                <a:latin typeface="Calibri"/>
                <a:ea typeface="Calibri"/>
                <a:cs typeface="Calibri"/>
                <a:sym typeface="Calibri"/>
              </a:rPr>
              <a:t>La SUA-CdS raccoglie le informazioni utili a rendere noti i profili in uscita, gli obiettivi della formazione, il percorso formativo, i risultati di apprendimento, i ruoli e le responsabilità che attengono alla gestione del sistema di AQ del CdS, i presupposti per il riesame periodico del suo impianto, le eventuali correzioni individuate e i possibili miglioramenti.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t-IT" sz="1800">
                <a:latin typeface="Calibri"/>
                <a:ea typeface="Calibri"/>
                <a:cs typeface="Calibri"/>
                <a:sym typeface="Calibri"/>
              </a:rPr>
              <a:t>Scheda Unica Annuale della Ricerca Dipartimentale (SUA- RD/TM-IS)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t-IT" sz="1800">
                <a:latin typeface="Calibri"/>
                <a:ea typeface="Calibri"/>
                <a:cs typeface="Calibri"/>
                <a:sym typeface="Calibri"/>
              </a:rPr>
              <a:t>Documento che raccoglie, a livello di Dipartimento e di Ateneo, le informazioni e i dati sugli obiettivi scientifici, l’organizzazione delle attività di ricerca e i relativi risultati, le politiche di qualità perseguite in relazione alla ricerca e alle attività di terza missione/impatto sociale e le riflessioni critiche (riesame).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it-IT" sz="1800">
                <a:latin typeface="Calibri"/>
                <a:ea typeface="Calibri"/>
                <a:cs typeface="Calibri"/>
                <a:sym typeface="Calibri"/>
              </a:rPr>
              <a:t>La SUA-RD è lo strumento che consente a Dipartimenti e Atenei di riflettere sulle proprie attività di programmazione in materia di ricerca, fornendo al tempo stesso a studenti, famiglie e parti interessate un quadro delle competenze esistenti nei Dipartimenti e delle loro attività di ricerca.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-IT" sz="1200">
                <a:solidFill>
                  <a:srgbClr val="1B786F"/>
                </a:solidFill>
                <a:latin typeface="Arial"/>
                <a:ea typeface="Arial"/>
                <a:cs typeface="Arial"/>
                <a:sym typeface="Arial"/>
              </a:rPr>
              <a:t>Categorie di analisi mutuate dalle politiche e professioni dell’Educazione degli Adulti (Federighi, 2018, 2021).</a:t>
            </a:r>
            <a:endParaRPr sz="1800">
              <a:solidFill>
                <a:srgbClr val="1B786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Tipologie di stakeholder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Conoscenze e comprensione anche applicata </a:t>
            </a:r>
            <a:endParaRPr/>
          </a:p>
        </p:txBody>
      </p:sp>
      <p:sp>
        <p:nvSpPr>
          <p:cNvPr id="223" name="Google Shape;223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14"/>
          <p:cNvCxnSpPr/>
          <p:nvPr/>
        </p:nvCxnSpPr>
        <p:spPr>
          <a:xfrm>
            <a:off x="1375200" y="6152100"/>
            <a:ext cx="9441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2" name="Google Shape;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946" y="148896"/>
            <a:ext cx="1355100" cy="134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095" y="407783"/>
            <a:ext cx="2389945" cy="89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3798" y="268490"/>
            <a:ext cx="1182201" cy="11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6065" y="237822"/>
            <a:ext cx="787146" cy="106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2182" y="348258"/>
            <a:ext cx="1511778" cy="102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00751" y="407783"/>
            <a:ext cx="2740872" cy="7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/>
          <p:cNvPicPr preferRelativeResize="0"/>
          <p:nvPr/>
        </p:nvPicPr>
        <p:blipFill rotWithShape="1">
          <a:blip r:embed="rId8">
            <a:alphaModFix/>
          </a:blip>
          <a:srcRect b="7809" l="0" r="0" t="0"/>
          <a:stretch/>
        </p:blipFill>
        <p:spPr>
          <a:xfrm>
            <a:off x="-36119" y="-9076475"/>
            <a:ext cx="12228119" cy="1593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/>
        </p:nvSpPr>
        <p:spPr>
          <a:xfrm>
            <a:off x="1375200" y="148896"/>
            <a:ext cx="10191951" cy="2702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Ricerca e progettazione pedagogica per contrastare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povertà educative e dispersione scolastica.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it-IT" sz="2000" u="none" cap="none" strike="noStrik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A 100 anni dalla nascita di Alberto Manzi. </a:t>
            </a:r>
            <a:endParaRPr/>
          </a:p>
        </p:txBody>
      </p:sp>
      <p:sp>
        <p:nvSpPr>
          <p:cNvPr id="20" name="Google Shape;20;p14"/>
          <p:cNvSpPr txBox="1"/>
          <p:nvPr/>
        </p:nvSpPr>
        <p:spPr>
          <a:xfrm>
            <a:off x="4784382" y="6301579"/>
            <a:ext cx="28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7B4A3A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/>
          </a:p>
        </p:txBody>
      </p:sp>
      <p:sp>
        <p:nvSpPr>
          <p:cNvPr id="21" name="Google Shape;21;p14"/>
          <p:cNvSpPr txBox="1"/>
          <p:nvPr/>
        </p:nvSpPr>
        <p:spPr>
          <a:xfrm>
            <a:off x="1564254" y="6301579"/>
            <a:ext cx="126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7B4A3A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/>
          <p:nvPr/>
        </p:nvSpPr>
        <p:spPr>
          <a:xfrm>
            <a:off x="0" y="6323550"/>
            <a:ext cx="12328200" cy="69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/>
          </a:blip>
          <a:srcRect b="7809" l="0" r="0" t="0"/>
          <a:stretch/>
        </p:blipFill>
        <p:spPr>
          <a:xfrm>
            <a:off x="-18060" y="-9076475"/>
            <a:ext cx="12228119" cy="154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588451" y="6402984"/>
            <a:ext cx="126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5"/>
          <p:cNvSpPr txBox="1"/>
          <p:nvPr/>
        </p:nvSpPr>
        <p:spPr>
          <a:xfrm>
            <a:off x="4496049" y="6420427"/>
            <a:ext cx="28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 b="0" i="0" sz="1200" u="none" cap="none" strike="noStrike">
              <a:solidFill>
                <a:srgbClr val="7B4A3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1_Diapositiva tito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16"/>
          <p:cNvCxnSpPr/>
          <p:nvPr/>
        </p:nvCxnSpPr>
        <p:spPr>
          <a:xfrm>
            <a:off x="1375200" y="6152100"/>
            <a:ext cx="9441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9" name="Google Shape;2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946" y="148896"/>
            <a:ext cx="1355100" cy="134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9095" y="407783"/>
            <a:ext cx="2389945" cy="894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3798" y="268490"/>
            <a:ext cx="1182201" cy="11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6065" y="237822"/>
            <a:ext cx="787146" cy="106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2182" y="348258"/>
            <a:ext cx="1511778" cy="102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200751" y="407783"/>
            <a:ext cx="2740872" cy="74474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6"/>
          <p:cNvSpPr txBox="1"/>
          <p:nvPr/>
        </p:nvSpPr>
        <p:spPr>
          <a:xfrm>
            <a:off x="4784382" y="6301579"/>
            <a:ext cx="28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7B4A3A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/>
          </a:p>
        </p:txBody>
      </p:sp>
      <p:sp>
        <p:nvSpPr>
          <p:cNvPr id="36" name="Google Shape;36;p16"/>
          <p:cNvSpPr txBox="1"/>
          <p:nvPr/>
        </p:nvSpPr>
        <p:spPr>
          <a:xfrm>
            <a:off x="1564254" y="6301579"/>
            <a:ext cx="126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rgbClr val="7B4A3A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r>
              <a:rPr b="0" i="0" lang="it-I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 - linea ">
  <p:cSld name="CUSTOM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-18059" y="0"/>
            <a:ext cx="12228118" cy="638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17"/>
          <p:cNvPicPr preferRelativeResize="0"/>
          <p:nvPr/>
        </p:nvPicPr>
        <p:blipFill rotWithShape="1">
          <a:blip r:embed="rId2">
            <a:alphaModFix/>
          </a:blip>
          <a:srcRect b="7686" l="0" r="0" t="0"/>
          <a:stretch/>
        </p:blipFill>
        <p:spPr>
          <a:xfrm>
            <a:off x="-18059" y="-9097879"/>
            <a:ext cx="12228119" cy="1595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">
  <p:cSld name="Layout personalizzato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-2203411" y="343922"/>
            <a:ext cx="16598821" cy="10065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descr="Immagine che contiene Arte bambini, arte&#10;&#10;Descrizione generata automaticamente" id="42" name="Google Shape;42;p18"/>
          <p:cNvPicPr preferRelativeResize="0"/>
          <p:nvPr/>
        </p:nvPicPr>
        <p:blipFill rotWithShape="1">
          <a:blip r:embed="rId2">
            <a:alphaModFix/>
          </a:blip>
          <a:srcRect b="7877" l="0" r="0" t="1414"/>
          <a:stretch/>
        </p:blipFill>
        <p:spPr>
          <a:xfrm>
            <a:off x="3177253" y="637309"/>
            <a:ext cx="5421855" cy="622069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8"/>
          <p:cNvSpPr txBox="1"/>
          <p:nvPr/>
        </p:nvSpPr>
        <p:spPr>
          <a:xfrm>
            <a:off x="1000023" y="-265678"/>
            <a:ext cx="10191951" cy="2702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Ricerca e progettazione pedagogica per contrastare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t-IT" sz="2000" u="none" cap="none" strike="noStrik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povertà educative e dispersione scolastica. 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1" lang="it-IT" sz="2000" u="none" cap="none" strike="noStrike">
                <a:solidFill>
                  <a:srgbClr val="7B4A3A"/>
                </a:solidFill>
                <a:latin typeface="Garamond"/>
                <a:ea typeface="Garamond"/>
                <a:cs typeface="Garamond"/>
                <a:sym typeface="Garamond"/>
              </a:rPr>
              <a:t>A 100 anni dalla nascita di Alberto Manzi.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9"/>
          <p:cNvCxnSpPr/>
          <p:nvPr/>
        </p:nvCxnSpPr>
        <p:spPr>
          <a:xfrm>
            <a:off x="-9300" y="6323550"/>
            <a:ext cx="122106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19"/>
          <p:cNvSpPr/>
          <p:nvPr/>
        </p:nvSpPr>
        <p:spPr>
          <a:xfrm>
            <a:off x="-9300" y="6301578"/>
            <a:ext cx="12210600" cy="5564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9"/>
          <p:cNvCxnSpPr/>
          <p:nvPr/>
        </p:nvCxnSpPr>
        <p:spPr>
          <a:xfrm>
            <a:off x="1762125" y="1084688"/>
            <a:ext cx="813435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3096" y="243429"/>
            <a:ext cx="730560" cy="72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298" y="385950"/>
            <a:ext cx="1433268" cy="536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94407" y="247707"/>
            <a:ext cx="721716" cy="721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0649" y="245616"/>
            <a:ext cx="520176" cy="703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24458" y="300570"/>
            <a:ext cx="985223" cy="667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32805" y="390415"/>
            <a:ext cx="1523100" cy="41385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9"/>
          <p:cNvSpPr txBox="1"/>
          <p:nvPr/>
        </p:nvSpPr>
        <p:spPr>
          <a:xfrm>
            <a:off x="1522646" y="6397238"/>
            <a:ext cx="126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13/06/2024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9"/>
          <p:cNvSpPr txBox="1"/>
          <p:nvPr/>
        </p:nvSpPr>
        <p:spPr>
          <a:xfrm>
            <a:off x="4732615" y="6397238"/>
            <a:ext cx="285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-IT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Funzione/Area/Nominativo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ayout personalizzato">
  <p:cSld name="1_Layout personalizzat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0"/>
          <p:cNvPicPr preferRelativeResize="0"/>
          <p:nvPr/>
        </p:nvPicPr>
        <p:blipFill rotWithShape="1">
          <a:blip r:embed="rId2">
            <a:alphaModFix/>
          </a:blip>
          <a:srcRect b="7809" l="0" r="0" t="0"/>
          <a:stretch/>
        </p:blipFill>
        <p:spPr>
          <a:xfrm>
            <a:off x="0" y="-5622716"/>
            <a:ext cx="12228119" cy="1248071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0"/>
          <p:cNvSpPr/>
          <p:nvPr/>
        </p:nvSpPr>
        <p:spPr>
          <a:xfrm>
            <a:off x="-2203411" y="0"/>
            <a:ext cx="16598821" cy="97245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"/>
          <p:cNvSpPr txBox="1"/>
          <p:nvPr/>
        </p:nvSpPr>
        <p:spPr>
          <a:xfrm>
            <a:off x="2390123" y="3429000"/>
            <a:ext cx="8603637" cy="209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Riconsiderare l’occupabilità dei laureati: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Percorsi formativi per la transizione al lavoro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3A698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 I primi risultati dell’analisi delle Schede SUA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Glenda Galeotti, Università degli Studi di Firenze</a:t>
            </a:r>
            <a:endParaRPr/>
          </a:p>
        </p:txBody>
      </p:sp>
      <p:sp>
        <p:nvSpPr>
          <p:cNvPr id="65" name="Google Shape;65;p1"/>
          <p:cNvSpPr txBox="1"/>
          <p:nvPr/>
        </p:nvSpPr>
        <p:spPr>
          <a:xfrm>
            <a:off x="3017520" y="-1261925"/>
            <a:ext cx="61211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it-IT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risultati delle analisi delle Schede SUA</a:t>
            </a: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328745" y="6432331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0" y="6299201"/>
            <a:ext cx="12192000" cy="5787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0"/>
          <p:cNvGrpSpPr/>
          <p:nvPr/>
        </p:nvGrpSpPr>
        <p:grpSpPr>
          <a:xfrm>
            <a:off x="339182" y="1587864"/>
            <a:ext cx="5496812" cy="4451301"/>
            <a:chOff x="2456756" y="3521"/>
            <a:chExt cx="4223444" cy="5238057"/>
          </a:xfrm>
        </p:grpSpPr>
        <p:sp>
          <p:nvSpPr>
            <p:cNvPr id="317" name="Google Shape;317;p10"/>
            <p:cNvSpPr/>
            <p:nvPr/>
          </p:nvSpPr>
          <p:spPr>
            <a:xfrm>
              <a:off x="2515581" y="2234545"/>
              <a:ext cx="199179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 txBox="1"/>
            <p:nvPr/>
          </p:nvSpPr>
          <p:spPr>
            <a:xfrm>
              <a:off x="2456756" y="2269345"/>
              <a:ext cx="1991796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Ambiti operativi (13 codici)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0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0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5150912" y="59456"/>
              <a:ext cx="1506560" cy="664139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Inclusione e riabilitazione (27)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Ed. informale e non formale (19)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Scuola (18)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Servizi socio-educativi (17)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Formazione continua (16)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Servizi socio-assistenziali (14)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10"/>
          <p:cNvGrpSpPr/>
          <p:nvPr/>
        </p:nvGrpSpPr>
        <p:grpSpPr>
          <a:xfrm>
            <a:off x="6311914" y="1549101"/>
            <a:ext cx="5496604" cy="4528971"/>
            <a:chOff x="2456756" y="3521"/>
            <a:chExt cx="4223444" cy="5238057"/>
          </a:xfrm>
        </p:grpSpPr>
        <p:sp>
          <p:nvSpPr>
            <p:cNvPr id="343" name="Google Shape;343;p10"/>
            <p:cNvSpPr/>
            <p:nvPr/>
          </p:nvSpPr>
          <p:spPr>
            <a:xfrm>
              <a:off x="2515581" y="2234545"/>
              <a:ext cx="199179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0"/>
            <p:cNvSpPr txBox="1"/>
            <p:nvPr/>
          </p:nvSpPr>
          <p:spPr>
            <a:xfrm>
              <a:off x="2456756" y="2269345"/>
              <a:ext cx="1991796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Mansioni e funzioni (20 codici)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 txBox="1"/>
            <p:nvPr/>
          </p:nvSpPr>
          <p:spPr>
            <a:xfrm>
              <a:off x="5150912" y="59456"/>
              <a:ext cx="1506560" cy="664139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Progettazione e gestione servizi educativi (20)</a:t>
              </a:r>
              <a:endParaRPr/>
            </a:p>
          </p:txBody>
        </p:sp>
        <p:sp>
          <p:nvSpPr>
            <p:cNvPr id="349" name="Google Shape;349;p10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0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Coordinamento e consulenza gruppi di lavoro (18)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 txBox="1"/>
            <p:nvPr/>
          </p:nvSpPr>
          <p:spPr>
            <a:xfrm>
              <a:off x="5150912" y="1811068"/>
              <a:ext cx="1506600" cy="730500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Gestione risorse umane e materiali  (14)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0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Gestione reti territoriali (10)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0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Analisi dei bisogni (9)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6D5C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0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9525" spcFirstLastPara="1" rIns="95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6D5C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68550" lIns="68550" spcFirstLastPara="1" rIns="68550" wrap="square" tIns="68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Formazione risorse umane (9)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8" name="Google Shape;368;p10"/>
          <p:cNvSpPr txBox="1"/>
          <p:nvPr/>
        </p:nvSpPr>
        <p:spPr>
          <a:xfrm>
            <a:off x="339165" y="1714114"/>
            <a:ext cx="61247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Ruoli professionali</a:t>
            </a:r>
            <a:endParaRPr/>
          </a:p>
        </p:txBody>
      </p:sp>
      <p:sp>
        <p:nvSpPr>
          <p:cNvPr id="369" name="Google Shape;369;p10"/>
          <p:cNvSpPr txBox="1"/>
          <p:nvPr/>
        </p:nvSpPr>
        <p:spPr>
          <a:xfrm>
            <a:off x="1185333" y="6176514"/>
            <a:ext cx="6077531" cy="633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1"/>
          <p:cNvGrpSpPr/>
          <p:nvPr/>
        </p:nvGrpSpPr>
        <p:grpSpPr>
          <a:xfrm>
            <a:off x="7129725" y="719666"/>
            <a:ext cx="4930512" cy="5418667"/>
            <a:chOff x="3197487" y="0"/>
            <a:chExt cx="4930512" cy="5418667"/>
          </a:xfrm>
        </p:grpSpPr>
        <p:sp>
          <p:nvSpPr>
            <p:cNvPr id="376" name="Google Shape;376;p11"/>
            <p:cNvSpPr/>
            <p:nvPr/>
          </p:nvSpPr>
          <p:spPr>
            <a:xfrm rot="10800000">
              <a:off x="4549783" y="0"/>
              <a:ext cx="3578216" cy="5418667"/>
            </a:xfrm>
            <a:prstGeom prst="triangle">
              <a:avLst>
                <a:gd fmla="val 50000" name="adj"/>
              </a:avLst>
            </a:prstGeom>
            <a:solidFill>
              <a:srgbClr val="EFA22D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197487" y="544777"/>
              <a:ext cx="3522133" cy="128270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EFA2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1"/>
            <p:cNvSpPr txBox="1"/>
            <p:nvPr/>
          </p:nvSpPr>
          <p:spPr>
            <a:xfrm>
              <a:off x="3260103" y="607393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it-I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Ruolo professionale declinato in ambiti e funzioni operative</a:t>
              </a:r>
              <a:endParaRPr/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3197487" y="1987814"/>
              <a:ext cx="3522133" cy="128270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EFA2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1"/>
            <p:cNvSpPr txBox="1"/>
            <p:nvPr/>
          </p:nvSpPr>
          <p:spPr>
            <a:xfrm>
              <a:off x="3260103" y="2050430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it-I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Profili professionali</a:t>
              </a:r>
              <a:endParaRPr/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3197487" y="3430852"/>
              <a:ext cx="3522133" cy="1282700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rgbClr val="EFA2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1"/>
            <p:cNvSpPr txBox="1"/>
            <p:nvPr/>
          </p:nvSpPr>
          <p:spPr>
            <a:xfrm>
              <a:off x="3260103" y="3493468"/>
              <a:ext cx="3396901" cy="1157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it-I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Famiglia professionale del Pedagogista</a:t>
              </a:r>
              <a:endParaRPr/>
            </a:p>
          </p:txBody>
        </p:sp>
      </p:grpSp>
      <p:sp>
        <p:nvSpPr>
          <p:cNvPr id="383" name="Google Shape;383;p11"/>
          <p:cNvSpPr txBox="1"/>
          <p:nvPr/>
        </p:nvSpPr>
        <p:spPr>
          <a:xfrm>
            <a:off x="546497" y="473443"/>
            <a:ext cx="61793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4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Sviluppi dell’analisi </a:t>
            </a:r>
            <a:br>
              <a:rPr b="0" i="0" lang="it-I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1"/>
          <p:cNvSpPr txBox="1"/>
          <p:nvPr/>
        </p:nvSpPr>
        <p:spPr>
          <a:xfrm>
            <a:off x="546497" y="1582339"/>
            <a:ext cx="5711428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Considerare i </a:t>
            </a:r>
            <a:r>
              <a:rPr b="0" i="1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learning outcomes </a:t>
            </a: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dichiarati nella SUA come </a:t>
            </a:r>
            <a:r>
              <a:rPr b="1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Intended Learning Outcomes </a:t>
            </a: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 partire dai quali individuare elementi di coerenza interna che sostengono i processi di employability anche in riferimento a CdL della stessa classe di laurea di altri Atenei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Analisi comparata dei dati per evidenziare </a:t>
            </a:r>
            <a:r>
              <a:rPr b="1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trend di sviluppo dell'offerta formativa</a:t>
            </a: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di area pedagogica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Elementi per identificare </a:t>
            </a:r>
            <a:r>
              <a:rPr b="1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specificità della proposta formativa locale</a:t>
            </a: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ma anche aree di miglioramento dei CdS nella prospettiva di </a:t>
            </a:r>
            <a:r>
              <a:rPr b="1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rafforzamento dei processi di employability</a:t>
            </a:r>
            <a:r>
              <a:rPr b="0" i="0" lang="it-IT" sz="16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/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1"/>
          <p:cNvSpPr txBox="1"/>
          <p:nvPr/>
        </p:nvSpPr>
        <p:spPr>
          <a:xfrm>
            <a:off x="548640" y="6497054"/>
            <a:ext cx="6516303" cy="336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2"/>
          <p:cNvSpPr txBox="1"/>
          <p:nvPr/>
        </p:nvSpPr>
        <p:spPr>
          <a:xfrm>
            <a:off x="551384" y="64482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2"/>
          <p:cNvSpPr txBox="1"/>
          <p:nvPr/>
        </p:nvSpPr>
        <p:spPr>
          <a:xfrm>
            <a:off x="4038600" y="642944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2"/>
          <p:cNvSpPr txBox="1"/>
          <p:nvPr/>
        </p:nvSpPr>
        <p:spPr>
          <a:xfrm>
            <a:off x="9113440" y="64482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2"/>
          <p:cNvSpPr txBox="1"/>
          <p:nvPr/>
        </p:nvSpPr>
        <p:spPr>
          <a:xfrm>
            <a:off x="3741094" y="3429000"/>
            <a:ext cx="624094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6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Grazie per l’attenzione</a:t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884157" y="1319334"/>
            <a:ext cx="10654127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Obiettivi dell’analisi documentale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A698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Rilevare le caratteristiche  dell’offerta formativa attraverso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l’analisi dei documenti dei CdS indagati.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A698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A698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Questa fase della ricerca è parte nel processo di triangolazione dei dati che verranno rilevati successivamente con il coinvolgimneto di studenti, professionisti e referenti del mondo del lavoro.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3A698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548640" y="6497054"/>
            <a:ext cx="6516303" cy="336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" name="Google Shape;79;p3"/>
          <p:cNvGraphicFramePr/>
          <p:nvPr/>
        </p:nvGraphicFramePr>
        <p:xfrm>
          <a:off x="879894" y="156227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{C198DBB1-8A88-4ED5-A6A2-B7FD3C7A56EE}</a:tableStyleId>
              </a:tblPr>
              <a:tblGrid>
                <a:gridCol w="6692475"/>
                <a:gridCol w="4056025"/>
              </a:tblGrid>
              <a:tr h="45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CORSI DI LAUREA MAGISTRALE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A6985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ANALISI DELLA DOCUMEMTAZIONE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LM-57 e LM-85 in «Scienze pedagogiche e management della formazione per lo sviluppo sostenibile» (UNIFI)</a:t>
                      </a:r>
                      <a:endParaRPr sz="2000" u="none" cap="none" strike="noStrike">
                        <a:solidFill>
                          <a:srgbClr val="3A6985"/>
                        </a:solidFill>
                      </a:endParaRPr>
                    </a:p>
                  </a:txBody>
                  <a:tcPr marT="45725" marB="45725" marR="91450" marL="91450"/>
                </a:tc>
                <a:tc rowSpan="5">
                  <a:txBody>
                    <a:bodyPr/>
                    <a:lstStyle/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158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b="1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Scheda SUA </a:t>
                      </a:r>
                      <a:endParaRPr b="0" i="0" sz="2000" u="none" cap="none" strike="noStrike">
                        <a:solidFill>
                          <a:srgbClr val="3A69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Regolamento del CdS</a:t>
                      </a:r>
                      <a:endParaRPr b="0" i="0" sz="2000" u="none" cap="none" strike="noStrike">
                        <a:solidFill>
                          <a:srgbClr val="3A69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Ordinamento del CdS</a:t>
                      </a:r>
                      <a:endParaRPr b="0" i="0" sz="2000" u="none" cap="none" strike="noStrike">
                        <a:solidFill>
                          <a:srgbClr val="3A69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Paritetica 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Rapporto riesame 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Noto Sans Symbols"/>
                        <a:buChar char="✔"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 (Scheda di monitoraggio annuale)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LM-50 in «Dirigenza scolastica e pedagogia per l'inclusione» (UNIFI)</a:t>
                      </a:r>
                      <a:endParaRPr sz="2000" u="none" cap="none" strike="noStrike">
                        <a:solidFill>
                          <a:srgbClr val="3A6985"/>
                        </a:solidFill>
                      </a:endParaRPr>
                    </a:p>
                  </a:txBody>
                  <a:tcPr marT="45725" marB="45725" marR="91450" marL="91450"/>
                </a:tc>
                <a:tc vMerge="1"/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LM 57 in «Formazione e Sviluppo delle Risorse Umane» (UNIMIB)</a:t>
                      </a:r>
                      <a:endParaRPr b="1" i="0" sz="2000" u="none" cap="none" strike="noStrike">
                        <a:solidFill>
                          <a:srgbClr val="3A69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vMerge="1"/>
              </a:tr>
              <a:tr h="48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LM 85 in «Scienze Pedagogiche» (UNIMIB)</a:t>
                      </a:r>
                      <a:endParaRPr b="1" i="0" sz="2000" u="none" cap="none" strike="noStrike">
                        <a:solidFill>
                          <a:srgbClr val="3A698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vMerge="1"/>
              </a:tr>
              <a:tr h="684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2000" u="none" cap="none" strike="noStrike">
                          <a:solidFill>
                            <a:srgbClr val="3A698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LM 50 in «Coordinamento dei servizi educativi per la prima infanzia e per il disagio sociale» (UNINA)</a:t>
                      </a:r>
                      <a:endParaRPr sz="2000" u="none" cap="none" strike="noStrike">
                        <a:solidFill>
                          <a:srgbClr val="3A6985"/>
                        </a:solidFill>
                      </a:endParaRPr>
                    </a:p>
                  </a:txBody>
                  <a:tcPr marT="45725" marB="45725" marR="91450" marL="91450"/>
                </a:tc>
                <a:tc vMerge="1"/>
              </a:tr>
            </a:tbl>
          </a:graphicData>
        </a:graphic>
      </p:graphicFrame>
      <p:sp>
        <p:nvSpPr>
          <p:cNvPr id="80" name="Google Shape;80;p3"/>
          <p:cNvSpPr txBox="1"/>
          <p:nvPr/>
        </p:nvSpPr>
        <p:spPr>
          <a:xfrm>
            <a:off x="879894" y="455770"/>
            <a:ext cx="797080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8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Corsi di Laurea Magistrale indagati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548640" y="6497054"/>
            <a:ext cx="6516303" cy="336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665061" y="2893876"/>
            <a:ext cx="113607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t-IT" sz="28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Titolo</a:t>
            </a:r>
            <a:endParaRPr b="0" i="0" sz="2800" u="none" cap="none" strike="noStrike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665061" y="4825263"/>
            <a:ext cx="11360700" cy="9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-IT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Testo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4"/>
          <p:cNvGraphicFramePr/>
          <p:nvPr/>
        </p:nvGraphicFramePr>
        <p:xfrm>
          <a:off x="166239" y="1857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{D0C713BE-06F1-46CB-B417-8497F98778EA}</a:tableStyleId>
              </a:tblPr>
              <a:tblGrid>
                <a:gridCol w="2490700"/>
                <a:gridCol w="9368825"/>
              </a:tblGrid>
              <a:tr h="518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-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CATEGORIE DI ANALISI</a:t>
                      </a:r>
                      <a:endParaRPr/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it-IT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DESCRITTORI</a:t>
                      </a:r>
                      <a:endParaRPr b="1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C680"/>
                    </a:solidFill>
                  </a:tcPr>
                </a:tc>
              </a:tr>
              <a:tr h="1303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STRATEGIE E POLITICHE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strategia individua il momento della costruzione necessariamente ispirata delle condizioni del fare formazione.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 strategie formative si costruiscono attraverso la messa a punto di un insieme di dispositivi che attivano il processo formativo individuale e collettivo. La strategia implica il riferimento ad una dimensione macro-pedagogica, ovvero la veridicità dell’ipotesi che il processo di formazione del soggetto e l’azione formativa possano essere in qualche misura preordinati. Le strategie hanno nelle politiche (e nelle loro misure) gli strumenti di attuazione (Federighi, 2000)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  <a:tr h="62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rgbClr val="595959"/>
                          </a:solidFill>
                        </a:rPr>
                        <a:t>Attività educative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 attività che si sviluppano a partire dai campi dello scibile attraverso una varietà di dispositivi formativi e metodi educativi per conseguire determinati apprendimenti (learning outcomes).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  <a:tr h="624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>
                          <a:solidFill>
                            <a:srgbClr val="595959"/>
                          </a:solidFill>
                        </a:rPr>
                        <a:t>Attività </a:t>
                      </a:r>
                      <a:r>
                        <a:rPr lang="it-IT" sz="1200">
                          <a:solidFill>
                            <a:srgbClr val="595959"/>
                          </a:solidFill>
                        </a:rPr>
                        <a:t>trasversali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Azioni a sostegno e accompagnamento del percorso degli studenti e della transizione verso il mercato del lavoro (Orientamento, Placement, Internazionalizzazione)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  <a:tr h="85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COMPETENZE TECNICO-PROFESSIONALI/DISCIPLINARI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Descrittori di Dublino </a:t>
                      </a:r>
                      <a:endParaRPr/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Conoscenza e capacità di comprensione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Conoscenza e capacità di comprensione applicata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  <a:tr h="85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COMPETENZE TRASVERSALI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Descrittori di Dublino </a:t>
                      </a:r>
                      <a:endParaRPr/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Autonomia di giudizio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Abilità comunicative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di apprendere</a:t>
                      </a:r>
                      <a:endParaRPr b="0" i="0"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  <a:tr h="85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PROFILO PROFESSIONALE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Professionisti dell’educazione e della formazione specializzati nella ideazione, progettazione, gestione e valutazione delle attività e servizi educativi non formali, della formazione professionale e continua dei giovani e degli adulti, oppure nell’erogazione di uno specifico servizio formativo (Federighi, 2021).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  <a:tr h="85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RUOLO PROFESSIONALE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Ruolo lavorativo assunto all’interno di organizzazioni e aziende dell’area della formazione e dell’educazione. 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it-IT" sz="1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Il ruolo professionale si specifica a partire dal alcune funzioni e mansioni della figura professionale di riferimento declinate in un determinato contesto lavorativo.</a:t>
                      </a:r>
                      <a:endParaRPr sz="1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125" marB="69125" marR="69125" marL="691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EC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5"/>
          <p:cNvGraphicFramePr/>
          <p:nvPr/>
        </p:nvGraphicFramePr>
        <p:xfrm>
          <a:off x="714375" y="163257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{C198DBB1-8A88-4ED5-A6A2-B7FD3C7A56EE}</a:tableStyleId>
              </a:tblPr>
              <a:tblGrid>
                <a:gridCol w="3288275"/>
              </a:tblGrid>
              <a:tr h="6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Documenti primari: 5</a:t>
                      </a:r>
                      <a:endParaRPr/>
                    </a:p>
                  </a:txBody>
                  <a:tcPr marT="25725" marB="25725" marR="51425" marL="51425"/>
                </a:tc>
              </a:tr>
              <a:tr h="6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Software di analisi: NVIVO</a:t>
                      </a:r>
                      <a:endParaRPr/>
                    </a:p>
                  </a:txBody>
                  <a:tcPr marT="25725" marB="25725" marR="51425" marL="51425"/>
                </a:tc>
              </a:tr>
              <a:tr h="6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Codici: 347&gt;151</a:t>
                      </a:r>
                      <a:endParaRPr/>
                    </a:p>
                  </a:txBody>
                  <a:tcPr marT="25725" marB="25725" marR="51425" marL="51425"/>
                </a:tc>
              </a:tr>
              <a:tr h="6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Gruppi di codici: </a:t>
                      </a:r>
                      <a:r>
                        <a:rPr lang="it-IT" sz="1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</a:t>
                      </a:r>
                      <a:r>
                        <a:rPr lang="it-IT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&gt;</a:t>
                      </a:r>
                      <a:r>
                        <a:rPr lang="it-IT" sz="18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</a:t>
                      </a:r>
                      <a:endParaRPr/>
                    </a:p>
                  </a:txBody>
                  <a:tcPr marT="25725" marB="25725" marR="51425" marL="51425"/>
                </a:tc>
              </a:tr>
              <a:tr h="67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cap="none" strike="noStrike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Quotations: 2.039</a:t>
                      </a:r>
                      <a:endParaRPr/>
                    </a:p>
                  </a:txBody>
                  <a:tcPr marT="25725" marB="25725" marR="51425" marL="51425"/>
                </a:tc>
              </a:tr>
            </a:tbl>
          </a:graphicData>
        </a:graphic>
      </p:graphicFrame>
      <p:grpSp>
        <p:nvGrpSpPr>
          <p:cNvPr id="95" name="Google Shape;95;p5"/>
          <p:cNvGrpSpPr/>
          <p:nvPr/>
        </p:nvGrpSpPr>
        <p:grpSpPr>
          <a:xfrm>
            <a:off x="5181604" y="712733"/>
            <a:ext cx="5833233" cy="5539323"/>
            <a:chOff x="1072059" y="-75543"/>
            <a:chExt cx="5833233" cy="5539323"/>
          </a:xfrm>
        </p:grpSpPr>
        <p:sp>
          <p:nvSpPr>
            <p:cNvPr id="96" name="Google Shape;96;p5"/>
            <p:cNvSpPr/>
            <p:nvPr/>
          </p:nvSpPr>
          <p:spPr>
            <a:xfrm>
              <a:off x="3294951" y="2103492"/>
              <a:ext cx="1387448" cy="1387448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3498138" y="2306679"/>
              <a:ext cx="981074" cy="981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225" lIns="22225" spcFirstLastPara="1" rIns="22225" wrap="square" tIns="22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</a:pPr>
              <a:r>
                <a:rPr b="0" i="0" lang="it-IT" sz="3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SUA</a:t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rot="-5400000">
              <a:off x="3689767" y="1788931"/>
              <a:ext cx="597816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 txBox="1"/>
            <p:nvPr/>
          </p:nvSpPr>
          <p:spPr>
            <a:xfrm rot="-5400000">
              <a:off x="3973730" y="1789639"/>
              <a:ext cx="29890" cy="29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102005" y="-75543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 txBox="1"/>
            <p:nvPr/>
          </p:nvSpPr>
          <p:spPr>
            <a:xfrm>
              <a:off x="3361705" y="156021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AZIONI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DIDATTICHE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227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 rot="-2314286">
              <a:off x="4471808" y="2179726"/>
              <a:ext cx="543097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 txBox="1"/>
            <p:nvPr/>
          </p:nvSpPr>
          <p:spPr>
            <a:xfrm rot="-2314286">
              <a:off x="4729779" y="2181801"/>
              <a:ext cx="27154" cy="27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4729896" y="708407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 txBox="1"/>
            <p:nvPr/>
          </p:nvSpPr>
          <p:spPr>
            <a:xfrm>
              <a:off x="4989596" y="939971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AZIONI TRASVERSALI     313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 rot="771429">
              <a:off x="4658647" y="2992381"/>
              <a:ext cx="507361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 txBox="1"/>
            <p:nvPr/>
          </p:nvSpPr>
          <p:spPr>
            <a:xfrm rot="771429">
              <a:off x="4899643" y="2995350"/>
              <a:ext cx="25368" cy="25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5131952" y="2469929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 txBox="1"/>
            <p:nvPr/>
          </p:nvSpPr>
          <p:spPr>
            <a:xfrm>
              <a:off x="5391652" y="2701493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COMPETENZE TECNICO-PROFESSIONALI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530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 rot="3857143">
              <a:off x="4124901" y="3668819"/>
              <a:ext cx="582109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 txBox="1"/>
            <p:nvPr/>
          </p:nvSpPr>
          <p:spPr>
            <a:xfrm rot="3857143">
              <a:off x="4401402" y="3669919"/>
              <a:ext cx="29105" cy="29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4005417" y="3882560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 txBox="1"/>
            <p:nvPr/>
          </p:nvSpPr>
          <p:spPr>
            <a:xfrm>
              <a:off x="4265117" y="4114124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COMPETENZE TRASVERSALI      211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 rot="6942857">
              <a:off x="3270341" y="3668819"/>
              <a:ext cx="582109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 rot="-3857143">
              <a:off x="3546843" y="3669919"/>
              <a:ext cx="29105" cy="291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2198594" y="3882560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2458294" y="4114124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RUOLO PROFESSIONALE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308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 rot="10028571">
              <a:off x="2811343" y="2992381"/>
              <a:ext cx="507361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 txBox="1"/>
            <p:nvPr/>
          </p:nvSpPr>
          <p:spPr>
            <a:xfrm rot="-771429">
              <a:off x="3052340" y="2995350"/>
              <a:ext cx="25368" cy="253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072059" y="2469929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1331759" y="2701493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PROFILO PROFESSIONALE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88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 rot="-8485714">
              <a:off x="2962446" y="2179726"/>
              <a:ext cx="543097" cy="3130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25400">
              <a:solidFill>
                <a:srgbClr val="BE7F2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 txBox="1"/>
            <p:nvPr/>
          </p:nvSpPr>
          <p:spPr>
            <a:xfrm rot="2314286">
              <a:off x="3220417" y="2181801"/>
              <a:ext cx="27154" cy="27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t/>
              </a:r>
              <a:endPara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474114" y="708407"/>
              <a:ext cx="1773340" cy="1581220"/>
            </a:xfrm>
            <a:prstGeom prst="ellipse">
              <a:avLst/>
            </a:prstGeom>
            <a:gradFill>
              <a:gsLst>
                <a:gs pos="0">
                  <a:srgbClr val="FFD180"/>
                </a:gs>
                <a:gs pos="35000">
                  <a:srgbClr val="FFDDA7"/>
                </a:gs>
                <a:gs pos="100000">
                  <a:srgbClr val="FFF1D9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1733814" y="939971"/>
              <a:ext cx="1253940" cy="11180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" lIns="6350" spcFirstLastPara="1" rIns="6350" wrap="square" tIns="6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STRATEGIE E POLITICHE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35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it-IT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362 </a:t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5"/>
          <p:cNvSpPr txBox="1"/>
          <p:nvPr/>
        </p:nvSpPr>
        <p:spPr>
          <a:xfrm>
            <a:off x="1185333" y="6383866"/>
            <a:ext cx="6028267" cy="4263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2281226" y="2145302"/>
            <a:ext cx="6662750" cy="3492713"/>
            <a:chOff x="2614712" y="3521"/>
            <a:chExt cx="4065488" cy="5238057"/>
          </a:xfrm>
        </p:grpSpPr>
        <p:sp>
          <p:nvSpPr>
            <p:cNvPr id="133" name="Google Shape;133;p6"/>
            <p:cNvSpPr/>
            <p:nvPr/>
          </p:nvSpPr>
          <p:spPr>
            <a:xfrm>
              <a:off x="2614712" y="2234545"/>
              <a:ext cx="1892665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2614712" y="2269345"/>
              <a:ext cx="1833841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Strategie e politiche (14 codici)</a:t>
              </a: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5E3D0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5150912" y="26249"/>
              <a:ext cx="1506560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Sistemi di qualità dei CdS 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 Ateneo (201)</a:t>
              </a: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5E3D0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Stakeholder coinvolti (58)</a:t>
              </a: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5E3D0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Dialogo tra università e mondo del lavoro (42)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5E3D0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6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Connessione tra esperienza formativa e ambiente professionale (31)</a:t>
              </a:r>
              <a:endParaRPr/>
            </a:p>
          </p:txBody>
        </p:sp>
        <p:sp>
          <p:nvSpPr>
            <p:cNvPr id="150" name="Google Shape;150;p6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5E3D0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6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E2AC7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Interdisciplinarità - flessibilità  offerta formativa (27) </a:t>
              </a: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5E3D0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6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6"/>
            <p:cNvSpPr txBox="1"/>
            <p:nvPr/>
          </p:nvSpPr>
          <p:spPr>
            <a:xfrm>
              <a:off x="5150912" y="4488298"/>
              <a:ext cx="1506560" cy="730552"/>
            </a:xfrm>
            <a:prstGeom prst="rect">
              <a:avLst/>
            </a:prstGeom>
            <a:solidFill>
              <a:srgbClr val="F5E3D0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Valori (19)</a:t>
              </a:r>
              <a:endParaRPr/>
            </a:p>
          </p:txBody>
        </p:sp>
      </p:grpSp>
      <p:sp>
        <p:nvSpPr>
          <p:cNvPr id="159" name="Google Shape;159;p6"/>
          <p:cNvSpPr txBox="1"/>
          <p:nvPr/>
        </p:nvSpPr>
        <p:spPr>
          <a:xfrm>
            <a:off x="514134" y="1689064"/>
            <a:ext cx="61247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Strategie e politiche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185333" y="6176514"/>
            <a:ext cx="6077531" cy="633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7"/>
          <p:cNvGrpSpPr/>
          <p:nvPr/>
        </p:nvGrpSpPr>
        <p:grpSpPr>
          <a:xfrm>
            <a:off x="643405" y="2100088"/>
            <a:ext cx="4122453" cy="3492713"/>
            <a:chOff x="2456756" y="3521"/>
            <a:chExt cx="4223444" cy="5238057"/>
          </a:xfrm>
        </p:grpSpPr>
        <p:sp>
          <p:nvSpPr>
            <p:cNvPr id="166" name="Google Shape;166;p7"/>
            <p:cNvSpPr/>
            <p:nvPr/>
          </p:nvSpPr>
          <p:spPr>
            <a:xfrm>
              <a:off x="2515581" y="2234545"/>
              <a:ext cx="199179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2456756" y="2269345"/>
              <a:ext cx="1991796" cy="730552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Azioni didattiche (9 codici)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D9D4C6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5150912" y="59456"/>
              <a:ext cx="1506560" cy="664139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Strategie di valutazione (91)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D9D4C6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Laboratori (41)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D9D4C6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Esercitazioni (22)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D9D4C6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E-learning (16)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D9D4C6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Seminari (12)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D9D4C6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D9D4C6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Didattica tradizionale (25)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6261360" y="1972561"/>
            <a:ext cx="4122453" cy="3620240"/>
            <a:chOff x="2456756" y="3521"/>
            <a:chExt cx="4223444" cy="5238057"/>
          </a:xfrm>
        </p:grpSpPr>
        <p:sp>
          <p:nvSpPr>
            <p:cNvPr id="192" name="Google Shape;192;p7"/>
            <p:cNvSpPr/>
            <p:nvPr/>
          </p:nvSpPr>
          <p:spPr>
            <a:xfrm>
              <a:off x="2515581" y="2234545"/>
              <a:ext cx="199179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2456756" y="2269345"/>
              <a:ext cx="1991796" cy="730552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Azioni trasversali (6 codici)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C6BEAB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5150912" y="59456"/>
              <a:ext cx="1506560" cy="664139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it-IT" sz="11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nternazionalizzazione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(52)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C6BEAB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7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7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Orientamento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ingresso (55)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7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C6BEAB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7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Orientamento itinere (65)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7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C6BEAB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7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Job placement (23)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C6BEAB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Orientamento d’Ateneo (59)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C6BEAB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5150912" y="4488298"/>
              <a:ext cx="1506560" cy="730552"/>
            </a:xfrm>
            <a:prstGeom prst="rect">
              <a:avLst/>
            </a:prstGeom>
            <a:solidFill>
              <a:srgbClr val="C6BEAB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Tirocini (67)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 txBox="1"/>
          <p:nvPr/>
        </p:nvSpPr>
        <p:spPr>
          <a:xfrm>
            <a:off x="457200" y="1472445"/>
            <a:ext cx="61247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Attività didattiche e trasversali</a:t>
            </a:r>
            <a:endParaRPr/>
          </a:p>
        </p:txBody>
      </p:sp>
      <p:sp>
        <p:nvSpPr>
          <p:cNvPr id="219" name="Google Shape;219;p7"/>
          <p:cNvSpPr txBox="1"/>
          <p:nvPr/>
        </p:nvSpPr>
        <p:spPr>
          <a:xfrm>
            <a:off x="1185333" y="6176514"/>
            <a:ext cx="6077531" cy="633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8"/>
          <p:cNvGrpSpPr/>
          <p:nvPr/>
        </p:nvGrpSpPr>
        <p:grpSpPr>
          <a:xfrm>
            <a:off x="1062653" y="2205634"/>
            <a:ext cx="4122453" cy="3492713"/>
            <a:chOff x="2456756" y="3521"/>
            <a:chExt cx="4223444" cy="5238057"/>
          </a:xfrm>
        </p:grpSpPr>
        <p:sp>
          <p:nvSpPr>
            <p:cNvPr id="226" name="Google Shape;226;p8"/>
            <p:cNvSpPr/>
            <p:nvPr/>
          </p:nvSpPr>
          <p:spPr>
            <a:xfrm>
              <a:off x="2515581" y="2234545"/>
              <a:ext cx="199179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 txBox="1"/>
            <p:nvPr/>
          </p:nvSpPr>
          <p:spPr>
            <a:xfrm>
              <a:off x="2456756" y="2269345"/>
              <a:ext cx="1991796" cy="730552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Competenze t.p. e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disciplinari (43 codici)</a:t>
              </a: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BC6A3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 txBox="1"/>
            <p:nvPr/>
          </p:nvSpPr>
          <p:spPr>
            <a:xfrm>
              <a:off x="5150912" y="59456"/>
              <a:ext cx="1506560" cy="664139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Teorie pedagogiche (47)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BC6A3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Programmazione educativo-formativa (42)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BC6A3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8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Ricerca (38)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BC6A3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Coordinare servizi educativo-formativi (41)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BC6A3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M&amp;V di processi-prodotti educativi </a:t>
              </a: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(28)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BC6A3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BC6A3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Individuare problemi educativi (22)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1" name="Google Shape;251;p8"/>
          <p:cNvGrpSpPr/>
          <p:nvPr/>
        </p:nvGrpSpPr>
        <p:grpSpPr>
          <a:xfrm>
            <a:off x="6455391" y="2120627"/>
            <a:ext cx="4122453" cy="3651788"/>
            <a:chOff x="2456756" y="3521"/>
            <a:chExt cx="4223444" cy="5238057"/>
          </a:xfrm>
        </p:grpSpPr>
        <p:sp>
          <p:nvSpPr>
            <p:cNvPr id="252" name="Google Shape;252;p8"/>
            <p:cNvSpPr/>
            <p:nvPr/>
          </p:nvSpPr>
          <p:spPr>
            <a:xfrm>
              <a:off x="2515581" y="2234545"/>
              <a:ext cx="199179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2456756" y="2269345"/>
              <a:ext cx="1991796" cy="730552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Competenze trasversali (14 codici)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2AC7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5150912" y="59456"/>
              <a:ext cx="1506560" cy="664139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Metariflessività e pensiero critico (48)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2AC7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Comunicazione efficace (28)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2AC7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Linguistiche (26)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2AC7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Imparare a imparare (20)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2AC7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8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Sensemaking e orientamento valoriale (16)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E2AC74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E2AC74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Digitali (15)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8"/>
          <p:cNvSpPr txBox="1"/>
          <p:nvPr/>
        </p:nvSpPr>
        <p:spPr>
          <a:xfrm>
            <a:off x="209664" y="1588954"/>
            <a:ext cx="81039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Competenze tecnico-professionali e trasversali</a:t>
            </a:r>
            <a:endParaRPr/>
          </a:p>
        </p:txBody>
      </p:sp>
      <p:sp>
        <p:nvSpPr>
          <p:cNvPr id="278" name="Google Shape;278;p8"/>
          <p:cNvSpPr txBox="1"/>
          <p:nvPr/>
        </p:nvSpPr>
        <p:spPr>
          <a:xfrm>
            <a:off x="1185333" y="6176514"/>
            <a:ext cx="6077531" cy="633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9"/>
          <p:cNvGrpSpPr/>
          <p:nvPr/>
        </p:nvGrpSpPr>
        <p:grpSpPr>
          <a:xfrm>
            <a:off x="2281225" y="2145302"/>
            <a:ext cx="6976535" cy="3492713"/>
            <a:chOff x="2614712" y="3521"/>
            <a:chExt cx="4065488" cy="5238057"/>
          </a:xfrm>
        </p:grpSpPr>
        <p:sp>
          <p:nvSpPr>
            <p:cNvPr id="284" name="Google Shape;284;p9"/>
            <p:cNvSpPr/>
            <p:nvPr/>
          </p:nvSpPr>
          <p:spPr>
            <a:xfrm>
              <a:off x="2614712" y="2234545"/>
              <a:ext cx="1892665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9"/>
            <p:cNvSpPr txBox="1"/>
            <p:nvPr/>
          </p:nvSpPr>
          <p:spPr>
            <a:xfrm>
              <a:off x="2614712" y="2269345"/>
              <a:ext cx="1833841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Profili professionali (14 codici)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9"/>
            <p:cNvSpPr/>
            <p:nvPr/>
          </p:nvSpPr>
          <p:spPr>
            <a:xfrm rot="-4467012">
              <a:off x="3659887" y="1493722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9D9A9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9"/>
            <p:cNvSpPr txBox="1"/>
            <p:nvPr/>
          </p:nvSpPr>
          <p:spPr>
            <a:xfrm rot="-4467012">
              <a:off x="4759886" y="1449143"/>
              <a:ext cx="115789" cy="115789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5128184" y="352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9"/>
            <p:cNvSpPr txBox="1"/>
            <p:nvPr/>
          </p:nvSpPr>
          <p:spPr>
            <a:xfrm>
              <a:off x="5150912" y="26249"/>
              <a:ext cx="1506560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Progettista della formazione (17)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9"/>
            <p:cNvSpPr/>
            <p:nvPr/>
          </p:nvSpPr>
          <p:spPr>
            <a:xfrm rot="-3907178">
              <a:off x="4079999" y="1939927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9D9A9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9"/>
            <p:cNvSpPr txBox="1"/>
            <p:nvPr/>
          </p:nvSpPr>
          <p:spPr>
            <a:xfrm rot="-3907178">
              <a:off x="4780892" y="1916353"/>
              <a:ext cx="73778" cy="73778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5128184" y="895931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9"/>
            <p:cNvSpPr txBox="1"/>
            <p:nvPr/>
          </p:nvSpPr>
          <p:spPr>
            <a:xfrm>
              <a:off x="5150912" y="918659"/>
              <a:ext cx="1506560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Coordinatore di servizi socio-educativi e scolastici (15)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9"/>
            <p:cNvSpPr/>
            <p:nvPr/>
          </p:nvSpPr>
          <p:spPr>
            <a:xfrm rot="-2142401">
              <a:off x="4435518" y="2386132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9D9A9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9"/>
            <p:cNvSpPr txBox="1"/>
            <p:nvPr/>
          </p:nvSpPr>
          <p:spPr>
            <a:xfrm rot="-2142401">
              <a:off x="4798668" y="2380334"/>
              <a:ext cx="38226" cy="38226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9"/>
            <p:cNvSpPr/>
            <p:nvPr/>
          </p:nvSpPr>
          <p:spPr>
            <a:xfrm>
              <a:off x="5128184" y="178834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9"/>
            <p:cNvSpPr txBox="1"/>
            <p:nvPr/>
          </p:nvSpPr>
          <p:spPr>
            <a:xfrm>
              <a:off x="5150912" y="1811068"/>
              <a:ext cx="1506560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Consulente pedagogico/pedagogista  (13 + 8)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 rot="2142401">
              <a:off x="4435518" y="2832336"/>
              <a:ext cx="764525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9D9A9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9"/>
            <p:cNvSpPr txBox="1"/>
            <p:nvPr/>
          </p:nvSpPr>
          <p:spPr>
            <a:xfrm rot="2142401">
              <a:off x="4798668" y="2826539"/>
              <a:ext cx="38226" cy="38226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5128184" y="268075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Esperto risorse umane (8)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9"/>
            <p:cNvSpPr txBox="1"/>
            <p:nvPr/>
          </p:nvSpPr>
          <p:spPr>
            <a:xfrm>
              <a:off x="5150912" y="2703478"/>
              <a:ext cx="1506560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 rot="3907178">
              <a:off x="4079999" y="3278541"/>
              <a:ext cx="1475564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9D9A9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 txBox="1"/>
            <p:nvPr/>
          </p:nvSpPr>
          <p:spPr>
            <a:xfrm rot="3907178">
              <a:off x="4780892" y="3254968"/>
              <a:ext cx="73778" cy="73778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5128184" y="357316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5150912" y="3595888"/>
              <a:ext cx="1506560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Formatore (6)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 rot="4467012">
              <a:off x="3659887" y="3724746"/>
              <a:ext cx="2315787" cy="2663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solidFill>
              <a:srgbClr val="F9D9A9"/>
            </a:solidFill>
            <a:ln cap="flat" cmpd="sng" w="25400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 txBox="1"/>
            <p:nvPr/>
          </p:nvSpPr>
          <p:spPr>
            <a:xfrm rot="4467012">
              <a:off x="4759886" y="3680167"/>
              <a:ext cx="115789" cy="115789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0" lIns="7125" spcFirstLastPara="1" rIns="7125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5128184" y="4465570"/>
              <a:ext cx="1552016" cy="776008"/>
            </a:xfrm>
            <a:prstGeom prst="roundRect">
              <a:avLst>
                <a:gd fmla="val 10000" name="adj"/>
              </a:avLst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1425" lIns="51425" spcFirstLastPara="1" rIns="51425" wrap="square" tIns="5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5150912" y="4488298"/>
              <a:ext cx="1506560" cy="730552"/>
            </a:xfrm>
            <a:prstGeom prst="rect">
              <a:avLst/>
            </a:prstGeom>
            <a:solidFill>
              <a:srgbClr val="F9D9A9"/>
            </a:solidFill>
            <a:ln cap="flat" cmpd="sng" w="9525">
              <a:solidFill>
                <a:srgbClr val="A7846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07950" algn="ctr" dir="5400000" dist="12700">
                <a:srgbClr val="000000"/>
              </a:outerShdw>
            </a:effectLst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Docente secondaria (9)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0" name="Google Shape;310;p9"/>
          <p:cNvSpPr txBox="1"/>
          <p:nvPr/>
        </p:nvSpPr>
        <p:spPr>
          <a:xfrm>
            <a:off x="994296" y="1487835"/>
            <a:ext cx="7892989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2000" u="none" cap="none" strike="noStrike">
                <a:solidFill>
                  <a:srgbClr val="3A6985"/>
                </a:solidFill>
                <a:latin typeface="Georgia"/>
                <a:ea typeface="Georgia"/>
                <a:cs typeface="Georgia"/>
                <a:sym typeface="Georgia"/>
              </a:rPr>
              <a:t>Profili professionali</a:t>
            </a:r>
            <a:endParaRPr/>
          </a:p>
        </p:txBody>
      </p:sp>
      <p:sp>
        <p:nvSpPr>
          <p:cNvPr id="311" name="Google Shape;311;p9"/>
          <p:cNvSpPr txBox="1"/>
          <p:nvPr/>
        </p:nvSpPr>
        <p:spPr>
          <a:xfrm>
            <a:off x="1185333" y="6176514"/>
            <a:ext cx="6077531" cy="6336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Personalizza struttura">
  <a:themeElements>
    <a:clrScheme name="Giallo arancion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