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Roboto Thin"/>
      <p:regular r:id="rId22"/>
      <p:bold r:id="rId23"/>
      <p:italic r:id="rId24"/>
      <p:boldItalic r:id="rId25"/>
    </p:embeddedFont>
    <p:embeddedFont>
      <p:font typeface="Roboto"/>
      <p:regular r:id="rId26"/>
      <p:bold r:id="rId27"/>
      <p:italic r:id="rId28"/>
      <p:boldItalic r:id="rId29"/>
    </p:embeddedFont>
    <p:embeddedFont>
      <p:font typeface="Roboto Medium"/>
      <p:regular r:id="rId30"/>
      <p:bold r:id="rId31"/>
      <p:italic r:id="rId32"/>
      <p:boldItalic r:id="rId33"/>
    </p:embeddedFont>
    <p:embeddedFont>
      <p:font typeface="Garamond"/>
      <p:regular r:id="rId34"/>
      <p:bold r:id="rId35"/>
      <p:italic r:id="rId36"/>
      <p:boldItalic r:id="rId37"/>
    </p:embeddedFon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42" roundtripDataSignature="AMtx7mg9T4tojFLdKvSTuKqsKC+wgwUU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HelveticaNeue-boldItalic.fntdata"/><Relationship Id="rId22" Type="http://schemas.openxmlformats.org/officeDocument/2006/relationships/font" Target="fonts/RobotoThin-regular.fntdata"/><Relationship Id="rId21" Type="http://schemas.openxmlformats.org/officeDocument/2006/relationships/slide" Target="slides/slide15.xml"/><Relationship Id="rId24" Type="http://schemas.openxmlformats.org/officeDocument/2006/relationships/font" Target="fonts/RobotoThin-italic.fntdata"/><Relationship Id="rId23" Type="http://schemas.openxmlformats.org/officeDocument/2006/relationships/font" Target="fonts/RobotoThi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font" Target="fonts/RobotoThin-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edium-bold.fntdata"/><Relationship Id="rId30" Type="http://schemas.openxmlformats.org/officeDocument/2006/relationships/font" Target="fonts/RobotoMedium-regular.fntdata"/><Relationship Id="rId11" Type="http://schemas.openxmlformats.org/officeDocument/2006/relationships/slide" Target="slides/slide5.xml"/><Relationship Id="rId33" Type="http://schemas.openxmlformats.org/officeDocument/2006/relationships/font" Target="fonts/RobotoMedium-boldItalic.fntdata"/><Relationship Id="rId10" Type="http://schemas.openxmlformats.org/officeDocument/2006/relationships/slide" Target="slides/slide4.xml"/><Relationship Id="rId32" Type="http://schemas.openxmlformats.org/officeDocument/2006/relationships/font" Target="fonts/RobotoMedium-italic.fntdata"/><Relationship Id="rId13" Type="http://schemas.openxmlformats.org/officeDocument/2006/relationships/slide" Target="slides/slide7.xml"/><Relationship Id="rId35" Type="http://schemas.openxmlformats.org/officeDocument/2006/relationships/font" Target="fonts/Garamond-bold.fntdata"/><Relationship Id="rId12" Type="http://schemas.openxmlformats.org/officeDocument/2006/relationships/slide" Target="slides/slide6.xml"/><Relationship Id="rId34" Type="http://schemas.openxmlformats.org/officeDocument/2006/relationships/font" Target="fonts/Garamond-regular.fntdata"/><Relationship Id="rId15" Type="http://schemas.openxmlformats.org/officeDocument/2006/relationships/slide" Target="slides/slide9.xml"/><Relationship Id="rId37" Type="http://schemas.openxmlformats.org/officeDocument/2006/relationships/font" Target="fonts/Garamond-boldItalic.fntdata"/><Relationship Id="rId14" Type="http://schemas.openxmlformats.org/officeDocument/2006/relationships/slide" Target="slides/slide8.xml"/><Relationship Id="rId36" Type="http://schemas.openxmlformats.org/officeDocument/2006/relationships/font" Target="fonts/Garamond-italic.fntdata"/><Relationship Id="rId17" Type="http://schemas.openxmlformats.org/officeDocument/2006/relationships/slide" Target="slides/slide11.xml"/><Relationship Id="rId39" Type="http://schemas.openxmlformats.org/officeDocument/2006/relationships/font" Target="fonts/HelveticaNeue-bold.fntdata"/><Relationship Id="rId16" Type="http://schemas.openxmlformats.org/officeDocument/2006/relationships/slide" Target="slides/slide10.xml"/><Relationship Id="rId38" Type="http://schemas.openxmlformats.org/officeDocument/2006/relationships/font" Target="fonts/HelveticaNeu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rPr lang="it-IT"/>
              <a:t>Nota relatore: </a:t>
            </a:r>
            <a:r>
              <a:rPr b="0" i="0" lang="it-IT" sz="1100" u="none" cap="none" strike="noStrike">
                <a:solidFill>
                  <a:srgbClr val="000000"/>
                </a:solidFill>
                <a:latin typeface="Arial"/>
                <a:ea typeface="Arial"/>
                <a:cs typeface="Arial"/>
                <a:sym typeface="Arial"/>
              </a:rPr>
              <a:t>Boffo, V. Gioli G., Del Gobbo, G. Torlone F., </a:t>
            </a:r>
            <a:r>
              <a:rPr b="0" i="1" lang="it-IT" sz="1100" u="none" cap="none" strike="noStrike">
                <a:solidFill>
                  <a:srgbClr val="000000"/>
                </a:solidFill>
                <a:latin typeface="Arial"/>
                <a:ea typeface="Arial"/>
                <a:cs typeface="Arial"/>
                <a:sym typeface="Arial"/>
              </a:rPr>
              <a:t>Employability prcesses and transitions strategiees in higher education: an evidence-based research study</a:t>
            </a:r>
            <a:r>
              <a:rPr b="0" i="0" lang="it-IT" sz="1100" u="none" cap="none" strike="noStrike">
                <a:solidFill>
                  <a:srgbClr val="000000"/>
                </a:solidFill>
                <a:latin typeface="Arial"/>
                <a:ea typeface="Arial"/>
                <a:cs typeface="Arial"/>
                <a:sym typeface="Arial"/>
              </a:rPr>
              <a:t>. In V. Boffo, M. Fedeli, F. Lo Presti, C. Melacarne, M. Vianello (a cura di), </a:t>
            </a:r>
            <a:r>
              <a:rPr b="0" i="1" lang="it-IT" sz="1100" u="none" cap="none" strike="noStrike">
                <a:solidFill>
                  <a:srgbClr val="000000"/>
                </a:solidFill>
                <a:latin typeface="Arial"/>
                <a:ea typeface="Arial"/>
                <a:cs typeface="Arial"/>
                <a:sym typeface="Arial"/>
              </a:rPr>
              <a:t>Teaching and Learning for employability: New strategies in Higher Education</a:t>
            </a:r>
            <a:r>
              <a:rPr b="0" i="0" lang="it-IT" sz="1100" u="none" cap="none" strike="noStrike">
                <a:solidFill>
                  <a:srgbClr val="000000"/>
                </a:solidFill>
                <a:latin typeface="Arial"/>
                <a:ea typeface="Arial"/>
                <a:cs typeface="Arial"/>
                <a:sym typeface="Arial"/>
              </a:rPr>
              <a:t>. Milan-Turin, Pearson, 2017, pp. 161-198.</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Boffo, V., Fedeli, M. (a cura di), </a:t>
            </a:r>
            <a:r>
              <a:rPr b="0" i="1" lang="it-IT" sz="1100" u="none" cap="none" strike="noStrike">
                <a:solidFill>
                  <a:srgbClr val="000000"/>
                </a:solidFill>
                <a:latin typeface="Arial"/>
                <a:ea typeface="Arial"/>
                <a:cs typeface="Arial"/>
                <a:sym typeface="Arial"/>
              </a:rPr>
              <a:t>Employability &amp; Competences. Innovative Curricula for New Professions</a:t>
            </a:r>
            <a:r>
              <a:rPr b="0" i="0" lang="it-IT" sz="1100" u="none" cap="none" strike="noStrike">
                <a:solidFill>
                  <a:srgbClr val="000000"/>
                </a:solidFill>
                <a:latin typeface="Arial"/>
                <a:ea typeface="Arial"/>
                <a:cs typeface="Arial"/>
                <a:sym typeface="Arial"/>
              </a:rPr>
              <a:t>. Firenze, Firenze University Press, 2018.</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Boffo, V., Tomei, N., </a:t>
            </a:r>
            <a:r>
              <a:rPr b="0" i="1" lang="it-IT" sz="1100" u="none" cap="none" strike="noStrike">
                <a:solidFill>
                  <a:srgbClr val="000000"/>
                </a:solidFill>
                <a:latin typeface="Arial"/>
                <a:ea typeface="Arial"/>
                <a:cs typeface="Arial"/>
                <a:sym typeface="Arial"/>
              </a:rPr>
              <a:t>Didactical Guide on Employability. A Guide for Teachers to support Master’s and PhD students preparing for successful future work in the field of Adult Learning and Education</a:t>
            </a:r>
            <a:r>
              <a:rPr b="0" i="0" lang="it-IT" sz="1100" u="none" cap="none" strike="noStrike">
                <a:solidFill>
                  <a:srgbClr val="000000"/>
                </a:solidFill>
                <a:latin typeface="Arial"/>
                <a:ea typeface="Arial"/>
                <a:cs typeface="Arial"/>
                <a:sym typeface="Arial"/>
              </a:rPr>
              <a:t>, Costruire il lavoro 7, Pacini Editore, Pisa, 2020.</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Dacre-Pool L., Sewell P.,The key to employability: developing a practical model for graduate employability. In Education &amp; Training, 49 (4), 2007, pp. 277-289.</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European Commission/EACEA/Eurydice, </a:t>
            </a:r>
            <a:r>
              <a:rPr b="0" i="1" lang="it-IT" sz="1100" u="none" cap="none" strike="noStrike">
                <a:solidFill>
                  <a:srgbClr val="000000"/>
                </a:solidFill>
                <a:latin typeface="Arial"/>
                <a:ea typeface="Arial"/>
                <a:cs typeface="Arial"/>
                <a:sym typeface="Arial"/>
              </a:rPr>
              <a:t>Modernisation of Higher Education in Europe: Access, Retention and Employability 2014. </a:t>
            </a:r>
            <a:r>
              <a:rPr b="0" i="0" lang="it-IT" sz="1100" u="none" cap="none" strike="noStrike">
                <a:solidFill>
                  <a:srgbClr val="000000"/>
                </a:solidFill>
                <a:latin typeface="Arial"/>
                <a:ea typeface="Arial"/>
                <a:cs typeface="Arial"/>
                <a:sym typeface="Arial"/>
              </a:rPr>
              <a:t>Eurydice Report. Luxembourg, Publications Office of the European Union, 2014.</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Greenhaus, J., Kossek, E.E., </a:t>
            </a:r>
            <a:r>
              <a:rPr b="0" i="1" lang="it-IT" sz="1100" u="none" cap="none" strike="noStrike">
                <a:solidFill>
                  <a:srgbClr val="000000"/>
                </a:solidFill>
                <a:latin typeface="Arial"/>
                <a:ea typeface="Arial"/>
                <a:cs typeface="Arial"/>
                <a:sym typeface="Arial"/>
              </a:rPr>
              <a:t>The Contemporary Career: A Work-Home Perspective</a:t>
            </a:r>
            <a:r>
              <a:rPr b="0" i="0" lang="it-IT" sz="1100" u="none" cap="none" strike="noStrike">
                <a:solidFill>
                  <a:srgbClr val="000000"/>
                </a:solidFill>
                <a:latin typeface="Arial"/>
                <a:ea typeface="Arial"/>
                <a:cs typeface="Arial"/>
                <a:sym typeface="Arial"/>
              </a:rPr>
              <a:t>, Annual Review of Organizational Psychology and Organizational Behavior 1(1), 2014, pp. 361-388.</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Harvey, L., (a cura di), </a:t>
            </a:r>
            <a:r>
              <a:rPr b="0" i="1" lang="it-IT" sz="1100" u="none" cap="none" strike="noStrike">
                <a:solidFill>
                  <a:srgbClr val="000000"/>
                </a:solidFill>
                <a:latin typeface="Arial"/>
                <a:ea typeface="Arial"/>
                <a:cs typeface="Arial"/>
                <a:sym typeface="Arial"/>
              </a:rPr>
              <a:t>Transitions from Higher Education to Work</a:t>
            </a:r>
            <a:r>
              <a:rPr b="0" i="0" lang="it-IT" sz="1100" u="none" cap="none" strike="noStrike">
                <a:solidFill>
                  <a:srgbClr val="000000"/>
                </a:solidFill>
                <a:latin typeface="Arial"/>
                <a:ea typeface="Arial"/>
                <a:cs typeface="Arial"/>
                <a:sym typeface="Arial"/>
              </a:rPr>
              <a:t>, A Briefing Paper, 2003.</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Harvey, L., Locke, W., Morey, A., </a:t>
            </a:r>
            <a:r>
              <a:rPr b="0" i="1" lang="it-IT" sz="1100" u="none" cap="none" strike="noStrike">
                <a:solidFill>
                  <a:srgbClr val="000000"/>
                </a:solidFill>
                <a:latin typeface="Arial"/>
                <a:ea typeface="Arial"/>
                <a:cs typeface="Arial"/>
                <a:sym typeface="Arial"/>
              </a:rPr>
              <a:t>Enhancing employability, recognising diversity. Making links between higher education and the world of work</a:t>
            </a:r>
            <a:r>
              <a:rPr b="0" i="0" lang="it-IT" sz="1100" u="none" cap="none" strike="noStrike">
                <a:solidFill>
                  <a:srgbClr val="000000"/>
                </a:solidFill>
                <a:latin typeface="Arial"/>
                <a:ea typeface="Arial"/>
                <a:cs typeface="Arial"/>
                <a:sym typeface="Arial"/>
              </a:rPr>
              <a:t>, Manchester, Universities UK, 2002.</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Hillage, J., Pollard, E., </a:t>
            </a:r>
            <a:r>
              <a:rPr b="0" i="1" lang="it-IT" sz="1100" u="none" cap="none" strike="noStrike">
                <a:solidFill>
                  <a:srgbClr val="000000"/>
                </a:solidFill>
                <a:latin typeface="Arial"/>
                <a:ea typeface="Arial"/>
                <a:cs typeface="Arial"/>
                <a:sym typeface="Arial"/>
              </a:rPr>
              <a:t>Employability: Developing a Framework for Policy Analysis</a:t>
            </a:r>
            <a:r>
              <a:rPr b="0" i="0" lang="it-IT" sz="1100" u="none" cap="none" strike="noStrike">
                <a:solidFill>
                  <a:srgbClr val="000000"/>
                </a:solidFill>
                <a:latin typeface="Arial"/>
                <a:ea typeface="Arial"/>
                <a:cs typeface="Arial"/>
                <a:sym typeface="Arial"/>
              </a:rPr>
              <a:t>. Research Brief 85, Londra, Institute for Employment Studies, Department for Education and Employment, 1998.</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Yorke, M., </a:t>
            </a:r>
            <a:r>
              <a:rPr b="0" i="1" lang="it-IT" sz="1100" u="none" cap="none" strike="noStrike">
                <a:solidFill>
                  <a:srgbClr val="000000"/>
                </a:solidFill>
                <a:latin typeface="Arial"/>
                <a:ea typeface="Arial"/>
                <a:cs typeface="Arial"/>
                <a:sym typeface="Arial"/>
              </a:rPr>
              <a:t>Employability in Higher Education: What it is – What it is not</a:t>
            </a:r>
            <a:r>
              <a:rPr b="0" i="0" lang="it-IT" sz="1100" u="none" cap="none" strike="noStrike">
                <a:solidFill>
                  <a:srgbClr val="000000"/>
                </a:solidFill>
                <a:latin typeface="Arial"/>
                <a:ea typeface="Arial"/>
                <a:cs typeface="Arial"/>
                <a:sym typeface="Arial"/>
              </a:rPr>
              <a:t>, York, The Higher Education Academy, 2005.</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Yorke, M., Knight, P.T., </a:t>
            </a:r>
            <a:r>
              <a:rPr b="0" i="1" lang="it-IT" sz="1100" u="none" cap="none" strike="noStrike">
                <a:solidFill>
                  <a:srgbClr val="000000"/>
                </a:solidFill>
                <a:latin typeface="Arial"/>
                <a:ea typeface="Arial"/>
                <a:cs typeface="Arial"/>
                <a:sym typeface="Arial"/>
              </a:rPr>
              <a:t>The Undergraduate Curriculum and Employability</a:t>
            </a:r>
            <a:r>
              <a:rPr b="0" i="0" lang="it-IT" sz="1100" u="none" cap="none" strike="noStrike">
                <a:solidFill>
                  <a:srgbClr val="000000"/>
                </a:solidFill>
                <a:latin typeface="Arial"/>
                <a:ea typeface="Arial"/>
                <a:cs typeface="Arial"/>
                <a:sym typeface="Arial"/>
              </a:rPr>
              <a:t>, York, Learning and Teaching Support Network, 2003.</a:t>
            </a:r>
            <a:endParaRPr b="0"/>
          </a:p>
          <a:p>
            <a:pPr indent="-228600" lvl="0" marL="457200" rtl="0" algn="l">
              <a:lnSpc>
                <a:spcPct val="100000"/>
              </a:lnSpc>
              <a:spcBef>
                <a:spcPts val="0"/>
              </a:spcBef>
              <a:spcAft>
                <a:spcPts val="0"/>
              </a:spcAft>
              <a:buSzPts val="1400"/>
              <a:buNone/>
            </a:pPr>
            <a:r>
              <a:rPr b="0" i="0" lang="it-IT" sz="1100" u="none" cap="none" strike="noStrike">
                <a:solidFill>
                  <a:srgbClr val="000000"/>
                </a:solidFill>
                <a:latin typeface="Arial"/>
                <a:ea typeface="Arial"/>
                <a:cs typeface="Arial"/>
                <a:sym typeface="Arial"/>
              </a:rPr>
              <a:t>Yorke, M., Knight, P.T., </a:t>
            </a:r>
            <a:r>
              <a:rPr b="0" i="1" lang="it-IT" sz="1100" u="none" cap="none" strike="noStrike">
                <a:solidFill>
                  <a:srgbClr val="000000"/>
                </a:solidFill>
                <a:latin typeface="Arial"/>
                <a:ea typeface="Arial"/>
                <a:cs typeface="Arial"/>
                <a:sym typeface="Arial"/>
              </a:rPr>
              <a:t>Embedding Employability into the Curriculum</a:t>
            </a:r>
            <a:r>
              <a:rPr b="0" i="0" lang="it-IT" sz="1100" u="none" cap="none" strike="noStrike">
                <a:solidFill>
                  <a:srgbClr val="000000"/>
                </a:solidFill>
                <a:latin typeface="Arial"/>
                <a:ea typeface="Arial"/>
                <a:cs typeface="Arial"/>
                <a:sym typeface="Arial"/>
              </a:rPr>
              <a:t>, York, The Higher Education Academy, 2006.</a:t>
            </a:r>
            <a:endParaRPr b="0"/>
          </a:p>
          <a:p>
            <a:pPr indent="-228600" lvl="0" marL="457200" marR="0" rtl="0" algn="l">
              <a:lnSpc>
                <a:spcPct val="100000"/>
              </a:lnSpc>
              <a:spcBef>
                <a:spcPts val="0"/>
              </a:spcBef>
              <a:spcAft>
                <a:spcPts val="0"/>
              </a:spcAft>
              <a:buSzPts val="1400"/>
              <a:buNone/>
            </a:pPr>
            <a:br>
              <a:rPr lang="it-IT"/>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E9453"/>
              </a:buClr>
              <a:buSzPts val="1000"/>
              <a:buAutoNum type="arabicPeriod"/>
            </a:pPr>
            <a:r>
              <a:rPr lang="it-IT" sz="1000">
                <a:solidFill>
                  <a:srgbClr val="0E9453"/>
                </a:solidFill>
              </a:rPr>
              <a:t>Cosa hanno percepito su quanto dichiarato nell’O.F.? </a:t>
            </a:r>
            <a:endParaRPr sz="1000">
              <a:solidFill>
                <a:srgbClr val="0E9453"/>
              </a:solidFill>
            </a:endParaRPr>
          </a:p>
          <a:p>
            <a:pPr indent="-292100" lvl="0" marL="457200" rtl="0" algn="l">
              <a:lnSpc>
                <a:spcPct val="115000"/>
              </a:lnSpc>
              <a:spcBef>
                <a:spcPts val="0"/>
              </a:spcBef>
              <a:spcAft>
                <a:spcPts val="0"/>
              </a:spcAft>
              <a:buClr>
                <a:srgbClr val="0E9453"/>
              </a:buClr>
              <a:buSzPts val="1000"/>
              <a:buAutoNum type="arabicPeriod"/>
            </a:pPr>
            <a:r>
              <a:rPr lang="it-IT" sz="1000">
                <a:solidFill>
                  <a:srgbClr val="0E9453"/>
                </a:solidFill>
              </a:rPr>
              <a:t>Anche gli altri studenti percepiscono lo stesso? </a:t>
            </a:r>
            <a:endParaRPr sz="1000">
              <a:solidFill>
                <a:srgbClr val="0E9453"/>
              </a:solidFill>
            </a:endParaRPr>
          </a:p>
          <a:p>
            <a:pPr indent="-292100" lvl="0" marL="457200" rtl="0" algn="l">
              <a:lnSpc>
                <a:spcPct val="115000"/>
              </a:lnSpc>
              <a:spcBef>
                <a:spcPts val="0"/>
              </a:spcBef>
              <a:spcAft>
                <a:spcPts val="0"/>
              </a:spcAft>
              <a:buClr>
                <a:srgbClr val="0E9453"/>
              </a:buClr>
              <a:buSzPts val="1000"/>
              <a:buAutoNum type="arabicPeriod"/>
            </a:pPr>
            <a:r>
              <a:rPr lang="it-IT" sz="1000">
                <a:solidFill>
                  <a:srgbClr val="0E9453"/>
                </a:solidFill>
              </a:rPr>
              <a:t>Quello che l’Università mette in campo può davvero aiutare a sostenere la creazione di un’identità professionale?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0" name="Shape 10"/>
        <p:cNvGrpSpPr/>
        <p:nvPr/>
      </p:nvGrpSpPr>
      <p:grpSpPr>
        <a:xfrm>
          <a:off x="0" y="0"/>
          <a:ext cx="0" cy="0"/>
          <a:chOff x="0" y="0"/>
          <a:chExt cx="0" cy="0"/>
        </a:xfrm>
      </p:grpSpPr>
      <p:cxnSp>
        <p:nvCxnSpPr>
          <p:cNvPr id="11" name="Google Shape;11;p17"/>
          <p:cNvCxnSpPr/>
          <p:nvPr/>
        </p:nvCxnSpPr>
        <p:spPr>
          <a:xfrm>
            <a:off x="1375200" y="6152100"/>
            <a:ext cx="9441600" cy="0"/>
          </a:xfrm>
          <a:prstGeom prst="straightConnector1">
            <a:avLst/>
          </a:prstGeom>
          <a:noFill/>
          <a:ln cap="flat" cmpd="sng" w="28575">
            <a:solidFill>
              <a:schemeClr val="dk1"/>
            </a:solidFill>
            <a:prstDash val="solid"/>
            <a:round/>
            <a:headEnd len="sm" w="sm" type="none"/>
            <a:tailEnd len="sm" w="sm" type="none"/>
          </a:ln>
        </p:spPr>
      </p:cxnSp>
      <p:pic>
        <p:nvPicPr>
          <p:cNvPr id="12" name="Google Shape;12;p17"/>
          <p:cNvPicPr preferRelativeResize="0"/>
          <p:nvPr/>
        </p:nvPicPr>
        <p:blipFill rotWithShape="1">
          <a:blip r:embed="rId2">
            <a:alphaModFix/>
          </a:blip>
          <a:srcRect b="0" l="0" r="0" t="0"/>
          <a:stretch/>
        </p:blipFill>
        <p:spPr>
          <a:xfrm>
            <a:off x="453946" y="148896"/>
            <a:ext cx="1355100" cy="1346631"/>
          </a:xfrm>
          <a:prstGeom prst="rect">
            <a:avLst/>
          </a:prstGeom>
          <a:noFill/>
          <a:ln>
            <a:noFill/>
          </a:ln>
        </p:spPr>
      </p:pic>
      <p:pic>
        <p:nvPicPr>
          <p:cNvPr id="13" name="Google Shape;13;p17"/>
          <p:cNvPicPr preferRelativeResize="0"/>
          <p:nvPr/>
        </p:nvPicPr>
        <p:blipFill rotWithShape="1">
          <a:blip r:embed="rId3">
            <a:alphaModFix/>
          </a:blip>
          <a:srcRect b="0" l="0" r="0" t="0"/>
          <a:stretch/>
        </p:blipFill>
        <p:spPr>
          <a:xfrm>
            <a:off x="1979095" y="407783"/>
            <a:ext cx="2389945" cy="894522"/>
          </a:xfrm>
          <a:prstGeom prst="rect">
            <a:avLst/>
          </a:prstGeom>
          <a:noFill/>
          <a:ln>
            <a:noFill/>
          </a:ln>
        </p:spPr>
      </p:pic>
      <p:pic>
        <p:nvPicPr>
          <p:cNvPr id="14" name="Google Shape;14;p17"/>
          <p:cNvPicPr preferRelativeResize="0"/>
          <p:nvPr/>
        </p:nvPicPr>
        <p:blipFill rotWithShape="1">
          <a:blip r:embed="rId4">
            <a:alphaModFix/>
          </a:blip>
          <a:srcRect b="0" l="0" r="0" t="0"/>
          <a:stretch/>
        </p:blipFill>
        <p:spPr>
          <a:xfrm>
            <a:off x="4913798" y="268490"/>
            <a:ext cx="1182201" cy="1182201"/>
          </a:xfrm>
          <a:prstGeom prst="rect">
            <a:avLst/>
          </a:prstGeom>
          <a:noFill/>
          <a:ln>
            <a:noFill/>
          </a:ln>
        </p:spPr>
      </p:pic>
      <p:pic>
        <p:nvPicPr>
          <p:cNvPr id="15" name="Google Shape;15;p17"/>
          <p:cNvPicPr preferRelativeResize="0"/>
          <p:nvPr/>
        </p:nvPicPr>
        <p:blipFill rotWithShape="1">
          <a:blip r:embed="rId5">
            <a:alphaModFix/>
          </a:blip>
          <a:srcRect b="0" l="0" r="0" t="0"/>
          <a:stretch/>
        </p:blipFill>
        <p:spPr>
          <a:xfrm>
            <a:off x="6536065" y="237822"/>
            <a:ext cx="787146" cy="1064483"/>
          </a:xfrm>
          <a:prstGeom prst="rect">
            <a:avLst/>
          </a:prstGeom>
          <a:noFill/>
          <a:ln>
            <a:noFill/>
          </a:ln>
        </p:spPr>
      </p:pic>
      <p:pic>
        <p:nvPicPr>
          <p:cNvPr id="16" name="Google Shape;16;p17"/>
          <p:cNvPicPr preferRelativeResize="0"/>
          <p:nvPr/>
        </p:nvPicPr>
        <p:blipFill rotWithShape="1">
          <a:blip r:embed="rId6">
            <a:alphaModFix/>
          </a:blip>
          <a:srcRect b="0" l="0" r="0" t="0"/>
          <a:stretch/>
        </p:blipFill>
        <p:spPr>
          <a:xfrm>
            <a:off x="7642182" y="348258"/>
            <a:ext cx="1511778" cy="1024465"/>
          </a:xfrm>
          <a:prstGeom prst="rect">
            <a:avLst/>
          </a:prstGeom>
          <a:noFill/>
          <a:ln>
            <a:noFill/>
          </a:ln>
        </p:spPr>
      </p:pic>
      <p:pic>
        <p:nvPicPr>
          <p:cNvPr id="17" name="Google Shape;17;p17"/>
          <p:cNvPicPr preferRelativeResize="0"/>
          <p:nvPr/>
        </p:nvPicPr>
        <p:blipFill rotWithShape="1">
          <a:blip r:embed="rId7">
            <a:alphaModFix/>
          </a:blip>
          <a:srcRect b="0" l="0" r="0" t="0"/>
          <a:stretch/>
        </p:blipFill>
        <p:spPr>
          <a:xfrm>
            <a:off x="9200751" y="407783"/>
            <a:ext cx="2740872" cy="744742"/>
          </a:xfrm>
          <a:prstGeom prst="rect">
            <a:avLst/>
          </a:prstGeom>
          <a:noFill/>
          <a:ln>
            <a:noFill/>
          </a:ln>
        </p:spPr>
      </p:pic>
      <p:pic>
        <p:nvPicPr>
          <p:cNvPr id="18" name="Google Shape;18;p17"/>
          <p:cNvPicPr preferRelativeResize="0"/>
          <p:nvPr/>
        </p:nvPicPr>
        <p:blipFill rotWithShape="1">
          <a:blip r:embed="rId8">
            <a:alphaModFix/>
          </a:blip>
          <a:srcRect b="7809" l="0" r="0" t="0"/>
          <a:stretch/>
        </p:blipFill>
        <p:spPr>
          <a:xfrm>
            <a:off x="-36119" y="-9076475"/>
            <a:ext cx="12228119" cy="15934475"/>
          </a:xfrm>
          <a:prstGeom prst="rect">
            <a:avLst/>
          </a:prstGeom>
          <a:noFill/>
          <a:ln>
            <a:noFill/>
          </a:ln>
        </p:spPr>
      </p:pic>
      <p:sp>
        <p:nvSpPr>
          <p:cNvPr id="19" name="Google Shape;19;p17"/>
          <p:cNvSpPr txBox="1"/>
          <p:nvPr/>
        </p:nvSpPr>
        <p:spPr>
          <a:xfrm>
            <a:off x="1375200" y="148896"/>
            <a:ext cx="10191951" cy="270275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1" i="0" lang="it-IT" sz="2000" u="none" cap="none" strike="noStrike">
                <a:solidFill>
                  <a:srgbClr val="7B4A3A"/>
                </a:solidFill>
                <a:latin typeface="Garamond"/>
                <a:ea typeface="Garamond"/>
                <a:cs typeface="Garamond"/>
                <a:sym typeface="Garamond"/>
              </a:rPr>
              <a:t>Ricerca e progettazione pedagogica per contrastare  </a:t>
            </a:r>
            <a:endParaRPr/>
          </a:p>
          <a:p>
            <a:pPr indent="0" lvl="0" marL="0" marR="0" rtl="0" algn="ctr">
              <a:lnSpc>
                <a:spcPct val="90000"/>
              </a:lnSpc>
              <a:spcBef>
                <a:spcPts val="0"/>
              </a:spcBef>
              <a:spcAft>
                <a:spcPts val="0"/>
              </a:spcAft>
              <a:buClr>
                <a:srgbClr val="000000"/>
              </a:buClr>
              <a:buSzPts val="2000"/>
              <a:buFont typeface="Arial"/>
              <a:buNone/>
            </a:pPr>
            <a:r>
              <a:rPr b="1" i="0" lang="it-IT" sz="2000" u="none" cap="none" strike="noStrike">
                <a:solidFill>
                  <a:srgbClr val="7B4A3A"/>
                </a:solidFill>
                <a:latin typeface="Garamond"/>
                <a:ea typeface="Garamond"/>
                <a:cs typeface="Garamond"/>
                <a:sym typeface="Garamond"/>
              </a:rPr>
              <a:t>povertà educative e dispersione scolastica.  </a:t>
            </a:r>
            <a:endParaRPr/>
          </a:p>
          <a:p>
            <a:pPr indent="0" lvl="0" marL="0" marR="0" rtl="0" algn="ctr">
              <a:lnSpc>
                <a:spcPct val="90000"/>
              </a:lnSpc>
              <a:spcBef>
                <a:spcPts val="0"/>
              </a:spcBef>
              <a:spcAft>
                <a:spcPts val="0"/>
              </a:spcAft>
              <a:buClr>
                <a:srgbClr val="000000"/>
              </a:buClr>
              <a:buSzPts val="2000"/>
              <a:buFont typeface="Arial"/>
              <a:buNone/>
            </a:pPr>
            <a:r>
              <a:rPr b="1" i="1" lang="it-IT" sz="2000" u="none" cap="none" strike="noStrike">
                <a:solidFill>
                  <a:srgbClr val="7B4A3A"/>
                </a:solidFill>
                <a:latin typeface="Garamond"/>
                <a:ea typeface="Garamond"/>
                <a:cs typeface="Garamond"/>
                <a:sym typeface="Garamond"/>
              </a:rPr>
              <a:t>A 100 anni dalla nascita di Alberto Manzi. </a:t>
            </a:r>
            <a:endParaRPr/>
          </a:p>
        </p:txBody>
      </p:sp>
      <p:sp>
        <p:nvSpPr>
          <p:cNvPr id="20" name="Google Shape;20;p17"/>
          <p:cNvSpPr txBox="1"/>
          <p:nvPr/>
        </p:nvSpPr>
        <p:spPr>
          <a:xfrm>
            <a:off x="4784382" y="6301579"/>
            <a:ext cx="2857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rgbClr val="7B4A3A"/>
                </a:solidFill>
                <a:latin typeface="Arial"/>
                <a:ea typeface="Arial"/>
                <a:cs typeface="Arial"/>
                <a:sym typeface="Arial"/>
              </a:rPr>
              <a:t>Funzione/Area/Nominativo</a:t>
            </a:r>
            <a:endParaRPr/>
          </a:p>
        </p:txBody>
      </p:sp>
      <p:sp>
        <p:nvSpPr>
          <p:cNvPr id="21" name="Google Shape;21;p17"/>
          <p:cNvSpPr txBox="1"/>
          <p:nvPr/>
        </p:nvSpPr>
        <p:spPr>
          <a:xfrm>
            <a:off x="1564254" y="6301579"/>
            <a:ext cx="12609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rgbClr val="7B4A3A"/>
                </a:solidFill>
                <a:latin typeface="Arial"/>
                <a:ea typeface="Arial"/>
                <a:cs typeface="Arial"/>
                <a:sym typeface="Arial"/>
              </a:rPr>
              <a:t>13/06/2024</a:t>
            </a:r>
            <a:endParaRPr b="0" i="0" sz="1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bg>
      <p:bgPr>
        <a:solidFill>
          <a:schemeClr val="lt2"/>
        </a:solidFill>
      </p:bgPr>
    </p:bg>
    <p:spTree>
      <p:nvGrpSpPr>
        <p:cNvPr id="79" name="Shape 79"/>
        <p:cNvGrpSpPr/>
        <p:nvPr/>
      </p:nvGrpSpPr>
      <p:grpSpPr>
        <a:xfrm>
          <a:off x="0" y="0"/>
          <a:ext cx="0" cy="0"/>
          <a:chOff x="0" y="0"/>
          <a:chExt cx="0" cy="0"/>
        </a:xfrm>
      </p:grpSpPr>
      <p:pic>
        <p:nvPicPr>
          <p:cNvPr id="80" name="Google Shape;80;p25"/>
          <p:cNvPicPr preferRelativeResize="0"/>
          <p:nvPr/>
        </p:nvPicPr>
        <p:blipFill rotWithShape="1">
          <a:blip r:embed="rId2">
            <a:alphaModFix/>
          </a:blip>
          <a:srcRect b="0" l="0" r="0" t="0"/>
          <a:stretch/>
        </p:blipFill>
        <p:spPr>
          <a:xfrm>
            <a:off x="-2203411" y="343922"/>
            <a:ext cx="16598821" cy="1006576"/>
          </a:xfrm>
          <a:prstGeom prst="rect">
            <a:avLst/>
          </a:prstGeom>
          <a:noFill/>
          <a:ln>
            <a:noFill/>
          </a:ln>
        </p:spPr>
      </p:pic>
      <p:pic>
        <p:nvPicPr>
          <p:cNvPr descr="Immagine che contiene Arte bambini, arte&#10;&#10;Descrizione generata automaticamente" id="81" name="Google Shape;81;p25"/>
          <p:cNvPicPr preferRelativeResize="0"/>
          <p:nvPr/>
        </p:nvPicPr>
        <p:blipFill rotWithShape="1">
          <a:blip r:embed="rId3">
            <a:alphaModFix/>
          </a:blip>
          <a:srcRect b="7877" l="0" r="0" t="1414"/>
          <a:stretch/>
        </p:blipFill>
        <p:spPr>
          <a:xfrm>
            <a:off x="3177253" y="637309"/>
            <a:ext cx="5421855" cy="6220691"/>
          </a:xfrm>
          <a:prstGeom prst="rect">
            <a:avLst/>
          </a:prstGeom>
          <a:noFill/>
          <a:ln>
            <a:noFill/>
          </a:ln>
        </p:spPr>
      </p:pic>
      <p:sp>
        <p:nvSpPr>
          <p:cNvPr id="82" name="Google Shape;82;p25"/>
          <p:cNvSpPr txBox="1"/>
          <p:nvPr/>
        </p:nvSpPr>
        <p:spPr>
          <a:xfrm>
            <a:off x="1000023" y="-265678"/>
            <a:ext cx="10191951" cy="270275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1" i="0" lang="it-IT" sz="2000" u="none" cap="none" strike="noStrike">
                <a:solidFill>
                  <a:srgbClr val="7B4A3A"/>
                </a:solidFill>
                <a:latin typeface="Garamond"/>
                <a:ea typeface="Garamond"/>
                <a:cs typeface="Garamond"/>
                <a:sym typeface="Garamond"/>
              </a:rPr>
              <a:t>Ricerca e progettazione pedagogica per contrastare  </a:t>
            </a:r>
            <a:endParaRPr/>
          </a:p>
          <a:p>
            <a:pPr indent="0" lvl="0" marL="0" marR="0" rtl="0" algn="ctr">
              <a:lnSpc>
                <a:spcPct val="90000"/>
              </a:lnSpc>
              <a:spcBef>
                <a:spcPts val="0"/>
              </a:spcBef>
              <a:spcAft>
                <a:spcPts val="0"/>
              </a:spcAft>
              <a:buClr>
                <a:srgbClr val="000000"/>
              </a:buClr>
              <a:buSzPts val="2000"/>
              <a:buFont typeface="Arial"/>
              <a:buNone/>
            </a:pPr>
            <a:r>
              <a:rPr b="1" i="0" lang="it-IT" sz="2000" u="none" cap="none" strike="noStrike">
                <a:solidFill>
                  <a:srgbClr val="7B4A3A"/>
                </a:solidFill>
                <a:latin typeface="Garamond"/>
                <a:ea typeface="Garamond"/>
                <a:cs typeface="Garamond"/>
                <a:sym typeface="Garamond"/>
              </a:rPr>
              <a:t>povertà educative e dispersione scolastica.  </a:t>
            </a:r>
            <a:endParaRPr/>
          </a:p>
          <a:p>
            <a:pPr indent="0" lvl="0" marL="0" marR="0" rtl="0" algn="ctr">
              <a:lnSpc>
                <a:spcPct val="90000"/>
              </a:lnSpc>
              <a:spcBef>
                <a:spcPts val="0"/>
              </a:spcBef>
              <a:spcAft>
                <a:spcPts val="0"/>
              </a:spcAft>
              <a:buClr>
                <a:srgbClr val="000000"/>
              </a:buClr>
              <a:buSzPts val="2000"/>
              <a:buFont typeface="Arial"/>
              <a:buNone/>
            </a:pPr>
            <a:r>
              <a:rPr b="1" i="1" lang="it-IT" sz="2000" u="none" cap="none" strike="noStrike">
                <a:solidFill>
                  <a:srgbClr val="7B4A3A"/>
                </a:solidFill>
                <a:latin typeface="Garamond"/>
                <a:ea typeface="Garamond"/>
                <a:cs typeface="Garamond"/>
                <a:sym typeface="Garamond"/>
              </a:rPr>
              <a:t>A 100 anni dalla nascita di Alberto Manzi.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spTree>
      <p:nvGrpSpPr>
        <p:cNvPr id="22" name="Shape 22"/>
        <p:cNvGrpSpPr/>
        <p:nvPr/>
      </p:nvGrpSpPr>
      <p:grpSpPr>
        <a:xfrm>
          <a:off x="0" y="0"/>
          <a:ext cx="0" cy="0"/>
          <a:chOff x="0" y="0"/>
          <a:chExt cx="0" cy="0"/>
        </a:xfrm>
      </p:grpSpPr>
      <p:sp>
        <p:nvSpPr>
          <p:cNvPr id="23" name="Google Shape;23;p18"/>
          <p:cNvSpPr/>
          <p:nvPr/>
        </p:nvSpPr>
        <p:spPr>
          <a:xfrm>
            <a:off x="0" y="6323550"/>
            <a:ext cx="12328200" cy="699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18"/>
          <p:cNvPicPr preferRelativeResize="0"/>
          <p:nvPr/>
        </p:nvPicPr>
        <p:blipFill rotWithShape="1">
          <a:blip r:embed="rId2">
            <a:alphaModFix/>
          </a:blip>
          <a:srcRect b="7809" l="0" r="0" t="0"/>
          <a:stretch/>
        </p:blipFill>
        <p:spPr>
          <a:xfrm>
            <a:off x="-18060" y="-9076475"/>
            <a:ext cx="12228119" cy="15400025"/>
          </a:xfrm>
          <a:prstGeom prst="rect">
            <a:avLst/>
          </a:prstGeom>
          <a:noFill/>
          <a:ln>
            <a:noFill/>
          </a:ln>
        </p:spPr>
      </p:pic>
      <p:sp>
        <p:nvSpPr>
          <p:cNvPr id="25" name="Google Shape;25;p18"/>
          <p:cNvSpPr txBox="1"/>
          <p:nvPr/>
        </p:nvSpPr>
        <p:spPr>
          <a:xfrm>
            <a:off x="588451" y="6402984"/>
            <a:ext cx="12609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rgbClr val="FFFFFF"/>
                </a:solidFill>
                <a:latin typeface="Arial"/>
                <a:ea typeface="Arial"/>
                <a:cs typeface="Arial"/>
                <a:sym typeface="Arial"/>
              </a:rPr>
              <a:t>13/06/2024</a:t>
            </a:r>
            <a:endParaRPr b="0" i="0" sz="1200" u="none" cap="none" strike="noStrike">
              <a:solidFill>
                <a:srgbClr val="FFFFFF"/>
              </a:solidFill>
              <a:latin typeface="Arial"/>
              <a:ea typeface="Arial"/>
              <a:cs typeface="Arial"/>
              <a:sym typeface="Arial"/>
            </a:endParaRPr>
          </a:p>
        </p:txBody>
      </p:sp>
      <p:sp>
        <p:nvSpPr>
          <p:cNvPr id="26" name="Google Shape;26;p18"/>
          <p:cNvSpPr txBox="1"/>
          <p:nvPr/>
        </p:nvSpPr>
        <p:spPr>
          <a:xfrm>
            <a:off x="4496049" y="6420427"/>
            <a:ext cx="2857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chemeClr val="lt1"/>
                </a:solidFill>
                <a:latin typeface="Arial"/>
                <a:ea typeface="Arial"/>
                <a:cs typeface="Arial"/>
                <a:sym typeface="Arial"/>
              </a:rPr>
              <a:t>Funzione/Area/Nominativo</a:t>
            </a:r>
            <a:endParaRPr b="0" i="0" sz="1200" u="none" cap="none" strike="noStrike">
              <a:solidFill>
                <a:srgbClr val="7B4A3A"/>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na_solo testo">
  <p:cSld name="Interna_solo testo">
    <p:spTree>
      <p:nvGrpSpPr>
        <p:cNvPr id="27" name="Shape 27"/>
        <p:cNvGrpSpPr/>
        <p:nvPr/>
      </p:nvGrpSpPr>
      <p:grpSpPr>
        <a:xfrm>
          <a:off x="0" y="0"/>
          <a:ext cx="0" cy="0"/>
          <a:chOff x="0" y="0"/>
          <a:chExt cx="0" cy="0"/>
        </a:xfrm>
      </p:grpSpPr>
      <p:sp>
        <p:nvSpPr>
          <p:cNvPr id="28" name="Google Shape;28;p19"/>
          <p:cNvSpPr/>
          <p:nvPr/>
        </p:nvSpPr>
        <p:spPr>
          <a:xfrm>
            <a:off x="4" y="6543675"/>
            <a:ext cx="11863221" cy="314324"/>
          </a:xfrm>
          <a:prstGeom prst="rect">
            <a:avLst/>
          </a:prstGeom>
          <a:solidFill>
            <a:srgbClr val="004C7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9"/>
          <p:cNvSpPr txBox="1"/>
          <p:nvPr>
            <p:ph idx="1" type="body"/>
          </p:nvPr>
        </p:nvSpPr>
        <p:spPr>
          <a:xfrm>
            <a:off x="328785" y="6579013"/>
            <a:ext cx="10120335" cy="25042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100"/>
              <a:buFont typeface="Arial"/>
              <a:buNone/>
              <a:defRPr b="0" i="0" sz="1100" u="none" cap="none" strike="noStrike">
                <a:solidFill>
                  <a:schemeClr val="lt2"/>
                </a:solidFill>
                <a:latin typeface="Verdana"/>
                <a:ea typeface="Verdana"/>
                <a:cs typeface="Verdana"/>
                <a:sym typeface="Verdana"/>
              </a:defRPr>
            </a:lvl1pPr>
            <a:lvl2pPr indent="-276288" lvl="1" marL="914400" marR="0" rtl="0" algn="l">
              <a:lnSpc>
                <a:spcPct val="90000"/>
              </a:lnSpc>
              <a:spcBef>
                <a:spcPts val="500"/>
              </a:spcBef>
              <a:spcAft>
                <a:spcPts val="0"/>
              </a:spcAft>
              <a:buClr>
                <a:schemeClr val="dk1"/>
              </a:buClr>
              <a:buSzPts val="751"/>
              <a:buFont typeface="Arial"/>
              <a:buChar char="•"/>
              <a:defRPr b="0" i="0" sz="751" u="none" cap="none" strike="noStrike">
                <a:solidFill>
                  <a:srgbClr val="000000"/>
                </a:solidFill>
                <a:latin typeface="Arial"/>
                <a:ea typeface="Arial"/>
                <a:cs typeface="Arial"/>
                <a:sym typeface="Arial"/>
              </a:defRPr>
            </a:lvl2pPr>
            <a:lvl3pPr indent="-276288" lvl="2" marL="1371600" marR="0" rtl="0" algn="l">
              <a:lnSpc>
                <a:spcPct val="90000"/>
              </a:lnSpc>
              <a:spcBef>
                <a:spcPts val="500"/>
              </a:spcBef>
              <a:spcAft>
                <a:spcPts val="0"/>
              </a:spcAft>
              <a:buClr>
                <a:schemeClr val="dk1"/>
              </a:buClr>
              <a:buSzPts val="751"/>
              <a:buFont typeface="Arial"/>
              <a:buChar char="•"/>
              <a:defRPr b="0" i="0" sz="751" u="none" cap="none" strike="noStrike">
                <a:solidFill>
                  <a:srgbClr val="000000"/>
                </a:solidFill>
                <a:latin typeface="Arial"/>
                <a:ea typeface="Arial"/>
                <a:cs typeface="Arial"/>
                <a:sym typeface="Arial"/>
              </a:defRPr>
            </a:lvl3pPr>
            <a:lvl4pPr indent="-276288" lvl="3" marL="1828800" marR="0" rtl="0" algn="l">
              <a:lnSpc>
                <a:spcPct val="90000"/>
              </a:lnSpc>
              <a:spcBef>
                <a:spcPts val="500"/>
              </a:spcBef>
              <a:spcAft>
                <a:spcPts val="0"/>
              </a:spcAft>
              <a:buClr>
                <a:schemeClr val="dk1"/>
              </a:buClr>
              <a:buSzPts val="751"/>
              <a:buFont typeface="Arial"/>
              <a:buChar char="•"/>
              <a:defRPr b="0" i="0" sz="751" u="none" cap="none" strike="noStrike">
                <a:solidFill>
                  <a:srgbClr val="000000"/>
                </a:solidFill>
                <a:latin typeface="Arial"/>
                <a:ea typeface="Arial"/>
                <a:cs typeface="Arial"/>
                <a:sym typeface="Arial"/>
              </a:defRPr>
            </a:lvl4pPr>
            <a:lvl5pPr indent="-276288" lvl="4" marL="2286000" marR="0" rtl="0" algn="l">
              <a:lnSpc>
                <a:spcPct val="90000"/>
              </a:lnSpc>
              <a:spcBef>
                <a:spcPts val="500"/>
              </a:spcBef>
              <a:spcAft>
                <a:spcPts val="0"/>
              </a:spcAft>
              <a:buClr>
                <a:schemeClr val="dk1"/>
              </a:buClr>
              <a:buSzPts val="751"/>
              <a:buFont typeface="Arial"/>
              <a:buChar char="•"/>
              <a:defRPr b="0" i="0" sz="751"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0" name="Google Shape;30;p19"/>
          <p:cNvSpPr txBox="1"/>
          <p:nvPr/>
        </p:nvSpPr>
        <p:spPr>
          <a:xfrm>
            <a:off x="10399004" y="6569530"/>
            <a:ext cx="1358760" cy="21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25"/>
              <a:buFont typeface="Arial"/>
              <a:buNone/>
            </a:pPr>
            <a:fld id="{00000000-1234-1234-1234-123412341234}" type="slidenum">
              <a:rPr b="1" i="0" lang="it-IT" sz="825" u="none" cap="none" strike="noStrike">
                <a:solidFill>
                  <a:schemeClr val="lt1"/>
                </a:solidFill>
                <a:latin typeface="Verdana"/>
                <a:ea typeface="Verdana"/>
                <a:cs typeface="Verdana"/>
                <a:sym typeface="Verdana"/>
              </a:rPr>
              <a:t>‹#›</a:t>
            </a:fld>
            <a:endParaRPr b="1" i="0" sz="825" u="none" cap="none" strike="noStrike">
              <a:solidFill>
                <a:schemeClr val="lt1"/>
              </a:solidFill>
              <a:latin typeface="Verdana"/>
              <a:ea typeface="Verdana"/>
              <a:cs typeface="Verdana"/>
              <a:sym typeface="Verdana"/>
            </a:endParaRPr>
          </a:p>
        </p:txBody>
      </p:sp>
      <p:sp>
        <p:nvSpPr>
          <p:cNvPr id="31" name="Google Shape;31;p19"/>
          <p:cNvSpPr txBox="1"/>
          <p:nvPr>
            <p:ph idx="2" type="body"/>
          </p:nvPr>
        </p:nvSpPr>
        <p:spPr>
          <a:xfrm>
            <a:off x="952500" y="1814984"/>
            <a:ext cx="10805264" cy="447005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50000"/>
              </a:lnSpc>
              <a:spcBef>
                <a:spcPts val="1000"/>
              </a:spcBef>
              <a:spcAft>
                <a:spcPts val="0"/>
              </a:spcAft>
              <a:buClr>
                <a:schemeClr val="dk1"/>
              </a:buClr>
              <a:buSzPts val="1800"/>
              <a:buFont typeface="Courier New"/>
              <a:buNone/>
              <a:defRPr b="0" i="0" sz="1800" u="none" cap="none" strike="noStrike">
                <a:solidFill>
                  <a:srgbClr val="000000"/>
                </a:solidFill>
                <a:latin typeface="Verdana"/>
                <a:ea typeface="Verdana"/>
                <a:cs typeface="Verdana"/>
                <a:sym typeface="Verdana"/>
              </a:defRPr>
            </a:lvl1pPr>
            <a:lvl2pPr indent="-342900" lvl="1" marL="914400" marR="0" rtl="0" algn="l">
              <a:lnSpc>
                <a:spcPct val="90000"/>
              </a:lnSpc>
              <a:spcBef>
                <a:spcPts val="500"/>
              </a:spcBef>
              <a:spcAft>
                <a:spcPts val="0"/>
              </a:spcAft>
              <a:buClr>
                <a:schemeClr val="dk1"/>
              </a:buClr>
              <a:buSzPts val="1800"/>
              <a:buFont typeface="Courier New"/>
              <a:buChar char="o"/>
              <a:defRPr b="0" i="0" sz="1800" u="none" cap="none" strike="noStrike">
                <a:solidFill>
                  <a:srgbClr val="000000"/>
                </a:solidFill>
                <a:latin typeface="Verdana"/>
                <a:ea typeface="Verdana"/>
                <a:cs typeface="Verdana"/>
                <a:sym typeface="Verdana"/>
              </a:defRPr>
            </a:lvl2pPr>
            <a:lvl3pPr indent="-342900" lvl="2" marL="1371600" marR="0" rtl="0" algn="l">
              <a:lnSpc>
                <a:spcPct val="90000"/>
              </a:lnSpc>
              <a:spcBef>
                <a:spcPts val="500"/>
              </a:spcBef>
              <a:spcAft>
                <a:spcPts val="0"/>
              </a:spcAft>
              <a:buClr>
                <a:schemeClr val="dk1"/>
              </a:buClr>
              <a:buSzPts val="1800"/>
              <a:buFont typeface="Courier New"/>
              <a:buChar char="o"/>
              <a:defRPr b="0" i="0" sz="1800" u="none" cap="none" strike="noStrike">
                <a:solidFill>
                  <a:srgbClr val="000000"/>
                </a:solidFill>
                <a:latin typeface="Verdana"/>
                <a:ea typeface="Verdana"/>
                <a:cs typeface="Verdana"/>
                <a:sym typeface="Verdana"/>
              </a:defRPr>
            </a:lvl3pPr>
            <a:lvl4pPr indent="-342900" lvl="3" marL="1828800" marR="0" rtl="0" algn="l">
              <a:lnSpc>
                <a:spcPct val="90000"/>
              </a:lnSpc>
              <a:spcBef>
                <a:spcPts val="500"/>
              </a:spcBef>
              <a:spcAft>
                <a:spcPts val="0"/>
              </a:spcAft>
              <a:buClr>
                <a:schemeClr val="dk1"/>
              </a:buClr>
              <a:buSzPts val="1800"/>
              <a:buFont typeface="Courier New"/>
              <a:buChar char="o"/>
              <a:defRPr b="0" i="0" sz="1800" u="none" cap="none" strike="noStrike">
                <a:solidFill>
                  <a:srgbClr val="000000"/>
                </a:solidFill>
                <a:latin typeface="Verdana"/>
                <a:ea typeface="Verdana"/>
                <a:cs typeface="Verdana"/>
                <a:sym typeface="Verdana"/>
              </a:defRPr>
            </a:lvl4pPr>
            <a:lvl5pPr indent="-342900" lvl="4" marL="2286000" marR="0" rtl="0" algn="l">
              <a:lnSpc>
                <a:spcPct val="90000"/>
              </a:lnSpc>
              <a:spcBef>
                <a:spcPts val="500"/>
              </a:spcBef>
              <a:spcAft>
                <a:spcPts val="0"/>
              </a:spcAft>
              <a:buClr>
                <a:schemeClr val="dk1"/>
              </a:buClr>
              <a:buSzPts val="1800"/>
              <a:buFont typeface="Courier New"/>
              <a:buChar char="o"/>
              <a:defRPr b="0" i="0" sz="1800" u="none" cap="none" strike="noStrike">
                <a:solidFill>
                  <a:srgbClr val="000000"/>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2" name="Google Shape;32;p19"/>
          <p:cNvSpPr txBox="1"/>
          <p:nvPr>
            <p:ph type="title"/>
          </p:nvPr>
        </p:nvSpPr>
        <p:spPr>
          <a:xfrm>
            <a:off x="952500" y="950911"/>
            <a:ext cx="10805264" cy="854592"/>
          </a:xfrm>
          <a:prstGeom prst="rect">
            <a:avLst/>
          </a:prstGeom>
          <a:noFill/>
          <a:ln>
            <a:noFill/>
          </a:ln>
        </p:spPr>
        <p:txBody>
          <a:bodyPr anchorCtr="0" anchor="ctr" bIns="45700" lIns="91425" spcFirstLastPara="1" rIns="91425" wrap="square" tIns="45700">
            <a:normAutofit/>
          </a:bodyPr>
          <a:lstStyle>
            <a:lvl1pPr lvl="0" marR="0" rtl="0" algn="l">
              <a:lnSpc>
                <a:spcPct val="120000"/>
              </a:lnSpc>
              <a:spcBef>
                <a:spcPts val="0"/>
              </a:spcBef>
              <a:spcAft>
                <a:spcPts val="0"/>
              </a:spcAft>
              <a:buClr>
                <a:schemeClr val="dk1"/>
              </a:buClr>
              <a:buSzPts val="2400"/>
              <a:buFont typeface="Verdana"/>
              <a:buNone/>
              <a:defRPr b="1" i="0" sz="2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33" name="Google Shape;33;p19"/>
          <p:cNvPicPr preferRelativeResize="0"/>
          <p:nvPr/>
        </p:nvPicPr>
        <p:blipFill rotWithShape="1">
          <a:blip r:embed="rId2">
            <a:alphaModFix/>
          </a:blip>
          <a:srcRect b="0" l="0" r="0" t="0"/>
          <a:stretch/>
        </p:blipFill>
        <p:spPr>
          <a:xfrm>
            <a:off x="276227" y="127894"/>
            <a:ext cx="1819276" cy="854237"/>
          </a:xfrm>
          <a:prstGeom prst="rect">
            <a:avLst/>
          </a:prstGeom>
          <a:noFill/>
          <a:ln>
            <a:noFill/>
          </a:ln>
        </p:spPr>
      </p:pic>
      <p:pic>
        <p:nvPicPr>
          <p:cNvPr id="34" name="Google Shape;34;p19"/>
          <p:cNvPicPr preferRelativeResize="0"/>
          <p:nvPr/>
        </p:nvPicPr>
        <p:blipFill rotWithShape="1">
          <a:blip r:embed="rId3">
            <a:alphaModFix/>
          </a:blip>
          <a:srcRect b="0" l="0" r="0" t="0"/>
          <a:stretch/>
        </p:blipFill>
        <p:spPr>
          <a:xfrm>
            <a:off x="3517723" y="990065"/>
            <a:ext cx="8674277" cy="5867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 linea ">
  <p:cSld name="CUSTOM">
    <p:spTree>
      <p:nvGrpSpPr>
        <p:cNvPr id="35" name="Shape 35"/>
        <p:cNvGrpSpPr/>
        <p:nvPr/>
      </p:nvGrpSpPr>
      <p:grpSpPr>
        <a:xfrm>
          <a:off x="0" y="0"/>
          <a:ext cx="0" cy="0"/>
          <a:chOff x="0" y="0"/>
          <a:chExt cx="0" cy="0"/>
        </a:xfrm>
      </p:grpSpPr>
      <p:sp>
        <p:nvSpPr>
          <p:cNvPr id="36" name="Google Shape;36;p20"/>
          <p:cNvSpPr/>
          <p:nvPr/>
        </p:nvSpPr>
        <p:spPr>
          <a:xfrm>
            <a:off x="-18059" y="0"/>
            <a:ext cx="12228118" cy="638175"/>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20"/>
          <p:cNvPicPr preferRelativeResize="0"/>
          <p:nvPr/>
        </p:nvPicPr>
        <p:blipFill rotWithShape="1">
          <a:blip r:embed="rId2">
            <a:alphaModFix/>
          </a:blip>
          <a:srcRect b="7686" l="0" r="0" t="0"/>
          <a:stretch/>
        </p:blipFill>
        <p:spPr>
          <a:xfrm>
            <a:off x="-18059" y="-9097879"/>
            <a:ext cx="12228119" cy="159558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 alternativo">
  <p:cSld name="TITLE_1">
    <p:spTree>
      <p:nvGrpSpPr>
        <p:cNvPr id="38" name="Shape 38"/>
        <p:cNvGrpSpPr/>
        <p:nvPr/>
      </p:nvGrpSpPr>
      <p:grpSpPr>
        <a:xfrm>
          <a:off x="0" y="0"/>
          <a:ext cx="0" cy="0"/>
          <a:chOff x="0" y="0"/>
          <a:chExt cx="0" cy="0"/>
        </a:xfrm>
      </p:grpSpPr>
      <p:pic>
        <p:nvPicPr>
          <p:cNvPr id="39" name="Google Shape;39;p21"/>
          <p:cNvPicPr preferRelativeResize="0"/>
          <p:nvPr/>
        </p:nvPicPr>
        <p:blipFill rotWithShape="1">
          <a:blip r:embed="rId2">
            <a:alphaModFix/>
          </a:blip>
          <a:srcRect b="41313" l="0" r="52410" t="10758"/>
          <a:stretch/>
        </p:blipFill>
        <p:spPr>
          <a:xfrm>
            <a:off x="9704550" y="5875763"/>
            <a:ext cx="2335050" cy="946725"/>
          </a:xfrm>
          <a:prstGeom prst="rect">
            <a:avLst/>
          </a:prstGeom>
          <a:noFill/>
          <a:ln>
            <a:noFill/>
          </a:ln>
        </p:spPr>
      </p:pic>
      <p:cxnSp>
        <p:nvCxnSpPr>
          <p:cNvPr id="40" name="Google Shape;40;p21"/>
          <p:cNvCxnSpPr/>
          <p:nvPr/>
        </p:nvCxnSpPr>
        <p:spPr>
          <a:xfrm>
            <a:off x="-9300" y="6323550"/>
            <a:ext cx="9441600" cy="0"/>
          </a:xfrm>
          <a:prstGeom prst="straightConnector1">
            <a:avLst/>
          </a:prstGeom>
          <a:noFill/>
          <a:ln cap="flat" cmpd="sng" w="28575">
            <a:solidFill>
              <a:schemeClr val="lt1"/>
            </a:solidFill>
            <a:prstDash val="solid"/>
            <a:round/>
            <a:headEnd len="sm" w="sm" type="none"/>
            <a:tailEnd len="sm" w="sm" type="none"/>
          </a:ln>
        </p:spPr>
      </p:cxnSp>
      <p:cxnSp>
        <p:nvCxnSpPr>
          <p:cNvPr id="41" name="Google Shape;41;p21"/>
          <p:cNvCxnSpPr/>
          <p:nvPr/>
        </p:nvCxnSpPr>
        <p:spPr>
          <a:xfrm>
            <a:off x="1905000" y="5875763"/>
            <a:ext cx="8134350" cy="0"/>
          </a:xfrm>
          <a:prstGeom prst="straightConnector1">
            <a:avLst/>
          </a:prstGeom>
          <a:noFill/>
          <a:ln cap="flat" cmpd="sng" w="28575">
            <a:solidFill>
              <a:schemeClr val="accent2"/>
            </a:solidFill>
            <a:prstDash val="solid"/>
            <a:round/>
            <a:headEnd len="sm" w="sm" type="none"/>
            <a:tailEnd len="sm" w="sm" type="none"/>
          </a:ln>
        </p:spPr>
      </p:cxnSp>
      <p:pic>
        <p:nvPicPr>
          <p:cNvPr id="42" name="Google Shape;42;p21"/>
          <p:cNvPicPr preferRelativeResize="0"/>
          <p:nvPr/>
        </p:nvPicPr>
        <p:blipFill rotWithShape="1">
          <a:blip r:embed="rId3">
            <a:alphaModFix/>
          </a:blip>
          <a:srcRect b="0" l="0" r="0" t="0"/>
          <a:stretch/>
        </p:blipFill>
        <p:spPr>
          <a:xfrm>
            <a:off x="2200721" y="5931377"/>
            <a:ext cx="730560" cy="725994"/>
          </a:xfrm>
          <a:prstGeom prst="rect">
            <a:avLst/>
          </a:prstGeom>
          <a:noFill/>
          <a:ln>
            <a:noFill/>
          </a:ln>
        </p:spPr>
      </p:pic>
      <p:pic>
        <p:nvPicPr>
          <p:cNvPr id="43" name="Google Shape;43;p21"/>
          <p:cNvPicPr preferRelativeResize="0"/>
          <p:nvPr/>
        </p:nvPicPr>
        <p:blipFill rotWithShape="1">
          <a:blip r:embed="rId4">
            <a:alphaModFix/>
          </a:blip>
          <a:srcRect b="0" l="0" r="0" t="0"/>
          <a:stretch/>
        </p:blipFill>
        <p:spPr>
          <a:xfrm>
            <a:off x="3269923" y="6073898"/>
            <a:ext cx="1433268" cy="536452"/>
          </a:xfrm>
          <a:prstGeom prst="rect">
            <a:avLst/>
          </a:prstGeom>
          <a:noFill/>
          <a:ln>
            <a:noFill/>
          </a:ln>
        </p:spPr>
      </p:pic>
      <p:pic>
        <p:nvPicPr>
          <p:cNvPr id="44" name="Google Shape;44;p21"/>
          <p:cNvPicPr preferRelativeResize="0"/>
          <p:nvPr/>
        </p:nvPicPr>
        <p:blipFill rotWithShape="1">
          <a:blip r:embed="rId5">
            <a:alphaModFix/>
          </a:blip>
          <a:srcRect b="0" l="0" r="0" t="0"/>
          <a:stretch/>
        </p:blipFill>
        <p:spPr>
          <a:xfrm>
            <a:off x="5042032" y="5935655"/>
            <a:ext cx="721716" cy="721716"/>
          </a:xfrm>
          <a:prstGeom prst="rect">
            <a:avLst/>
          </a:prstGeom>
          <a:noFill/>
          <a:ln>
            <a:noFill/>
          </a:ln>
        </p:spPr>
      </p:pic>
      <p:pic>
        <p:nvPicPr>
          <p:cNvPr id="45" name="Google Shape;45;p21"/>
          <p:cNvPicPr preferRelativeResize="0"/>
          <p:nvPr/>
        </p:nvPicPr>
        <p:blipFill rotWithShape="1">
          <a:blip r:embed="rId6">
            <a:alphaModFix/>
          </a:blip>
          <a:srcRect b="0" l="0" r="0" t="0"/>
          <a:stretch/>
        </p:blipFill>
        <p:spPr>
          <a:xfrm>
            <a:off x="6068274" y="5933564"/>
            <a:ext cx="520176" cy="703451"/>
          </a:xfrm>
          <a:prstGeom prst="rect">
            <a:avLst/>
          </a:prstGeom>
          <a:noFill/>
          <a:ln>
            <a:noFill/>
          </a:ln>
        </p:spPr>
      </p:pic>
      <p:pic>
        <p:nvPicPr>
          <p:cNvPr id="46" name="Google Shape;46;p21"/>
          <p:cNvPicPr preferRelativeResize="0"/>
          <p:nvPr/>
        </p:nvPicPr>
        <p:blipFill rotWithShape="1">
          <a:blip r:embed="rId7">
            <a:alphaModFix/>
          </a:blip>
          <a:srcRect b="0" l="0" r="0" t="0"/>
          <a:stretch/>
        </p:blipFill>
        <p:spPr>
          <a:xfrm>
            <a:off x="6872083" y="5988518"/>
            <a:ext cx="985223" cy="667642"/>
          </a:xfrm>
          <a:prstGeom prst="rect">
            <a:avLst/>
          </a:prstGeom>
          <a:noFill/>
          <a:ln>
            <a:noFill/>
          </a:ln>
        </p:spPr>
      </p:pic>
      <p:pic>
        <p:nvPicPr>
          <p:cNvPr id="47" name="Google Shape;47;p21"/>
          <p:cNvPicPr preferRelativeResize="0"/>
          <p:nvPr/>
        </p:nvPicPr>
        <p:blipFill rotWithShape="1">
          <a:blip r:embed="rId8">
            <a:alphaModFix/>
          </a:blip>
          <a:srcRect b="0" l="0" r="0" t="0"/>
          <a:stretch/>
        </p:blipFill>
        <p:spPr>
          <a:xfrm>
            <a:off x="8080430" y="6078363"/>
            <a:ext cx="1523100" cy="413852"/>
          </a:xfrm>
          <a:prstGeom prst="rect">
            <a:avLst/>
          </a:prstGeom>
          <a:noFill/>
          <a:ln>
            <a:noFill/>
          </a:ln>
        </p:spPr>
      </p:pic>
      <p:sp>
        <p:nvSpPr>
          <p:cNvPr id="48" name="Google Shape;48;p21"/>
          <p:cNvSpPr/>
          <p:nvPr/>
        </p:nvSpPr>
        <p:spPr>
          <a:xfrm>
            <a:off x="0" y="0"/>
            <a:ext cx="12192000" cy="22859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9" name="Shape 49"/>
        <p:cNvGrpSpPr/>
        <p:nvPr/>
      </p:nvGrpSpPr>
      <p:grpSpPr>
        <a:xfrm>
          <a:off x="0" y="0"/>
          <a:ext cx="0" cy="0"/>
          <a:chOff x="0" y="0"/>
          <a:chExt cx="0" cy="0"/>
        </a:xfrm>
      </p:grpSpPr>
      <p:cxnSp>
        <p:nvCxnSpPr>
          <p:cNvPr id="50" name="Google Shape;50;p22"/>
          <p:cNvCxnSpPr/>
          <p:nvPr/>
        </p:nvCxnSpPr>
        <p:spPr>
          <a:xfrm>
            <a:off x="-9300" y="6323550"/>
            <a:ext cx="12210600" cy="0"/>
          </a:xfrm>
          <a:prstGeom prst="straightConnector1">
            <a:avLst/>
          </a:prstGeom>
          <a:noFill/>
          <a:ln cap="flat" cmpd="sng" w="28575">
            <a:solidFill>
              <a:schemeClr val="lt1"/>
            </a:solidFill>
            <a:prstDash val="solid"/>
            <a:round/>
            <a:headEnd len="sm" w="sm" type="none"/>
            <a:tailEnd len="sm" w="sm" type="none"/>
          </a:ln>
        </p:spPr>
      </p:cxnSp>
      <p:sp>
        <p:nvSpPr>
          <p:cNvPr id="51" name="Google Shape;51;p22"/>
          <p:cNvSpPr/>
          <p:nvPr/>
        </p:nvSpPr>
        <p:spPr>
          <a:xfrm>
            <a:off x="-9300" y="6301578"/>
            <a:ext cx="12210600" cy="556421"/>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 name="Google Shape;52;p22"/>
          <p:cNvCxnSpPr/>
          <p:nvPr/>
        </p:nvCxnSpPr>
        <p:spPr>
          <a:xfrm>
            <a:off x="1762125" y="1084688"/>
            <a:ext cx="8134350" cy="0"/>
          </a:xfrm>
          <a:prstGeom prst="straightConnector1">
            <a:avLst/>
          </a:prstGeom>
          <a:noFill/>
          <a:ln cap="flat" cmpd="sng" w="28575">
            <a:solidFill>
              <a:schemeClr val="accent2"/>
            </a:solidFill>
            <a:prstDash val="solid"/>
            <a:round/>
            <a:headEnd len="sm" w="sm" type="none"/>
            <a:tailEnd len="sm" w="sm" type="none"/>
          </a:ln>
        </p:spPr>
      </p:cxnSp>
      <p:pic>
        <p:nvPicPr>
          <p:cNvPr id="53" name="Google Shape;53;p22"/>
          <p:cNvPicPr preferRelativeResize="0"/>
          <p:nvPr/>
        </p:nvPicPr>
        <p:blipFill rotWithShape="1">
          <a:blip r:embed="rId2">
            <a:alphaModFix/>
          </a:blip>
          <a:srcRect b="0" l="0" r="0" t="0"/>
          <a:stretch/>
        </p:blipFill>
        <p:spPr>
          <a:xfrm>
            <a:off x="2153096" y="243429"/>
            <a:ext cx="730560" cy="725994"/>
          </a:xfrm>
          <a:prstGeom prst="rect">
            <a:avLst/>
          </a:prstGeom>
          <a:noFill/>
          <a:ln>
            <a:noFill/>
          </a:ln>
        </p:spPr>
      </p:pic>
      <p:pic>
        <p:nvPicPr>
          <p:cNvPr id="54" name="Google Shape;54;p22"/>
          <p:cNvPicPr preferRelativeResize="0"/>
          <p:nvPr/>
        </p:nvPicPr>
        <p:blipFill rotWithShape="1">
          <a:blip r:embed="rId3">
            <a:alphaModFix/>
          </a:blip>
          <a:srcRect b="0" l="0" r="0" t="0"/>
          <a:stretch/>
        </p:blipFill>
        <p:spPr>
          <a:xfrm>
            <a:off x="3222298" y="385950"/>
            <a:ext cx="1433268" cy="536452"/>
          </a:xfrm>
          <a:prstGeom prst="rect">
            <a:avLst/>
          </a:prstGeom>
          <a:noFill/>
          <a:ln>
            <a:noFill/>
          </a:ln>
        </p:spPr>
      </p:pic>
      <p:pic>
        <p:nvPicPr>
          <p:cNvPr id="55" name="Google Shape;55;p22"/>
          <p:cNvPicPr preferRelativeResize="0"/>
          <p:nvPr/>
        </p:nvPicPr>
        <p:blipFill rotWithShape="1">
          <a:blip r:embed="rId4">
            <a:alphaModFix/>
          </a:blip>
          <a:srcRect b="0" l="0" r="0" t="0"/>
          <a:stretch/>
        </p:blipFill>
        <p:spPr>
          <a:xfrm>
            <a:off x="4994407" y="247707"/>
            <a:ext cx="721716" cy="721716"/>
          </a:xfrm>
          <a:prstGeom prst="rect">
            <a:avLst/>
          </a:prstGeom>
          <a:noFill/>
          <a:ln>
            <a:noFill/>
          </a:ln>
        </p:spPr>
      </p:pic>
      <p:pic>
        <p:nvPicPr>
          <p:cNvPr id="56" name="Google Shape;56;p22"/>
          <p:cNvPicPr preferRelativeResize="0"/>
          <p:nvPr/>
        </p:nvPicPr>
        <p:blipFill rotWithShape="1">
          <a:blip r:embed="rId5">
            <a:alphaModFix/>
          </a:blip>
          <a:srcRect b="0" l="0" r="0" t="0"/>
          <a:stretch/>
        </p:blipFill>
        <p:spPr>
          <a:xfrm>
            <a:off x="6020649" y="245616"/>
            <a:ext cx="520176" cy="703451"/>
          </a:xfrm>
          <a:prstGeom prst="rect">
            <a:avLst/>
          </a:prstGeom>
          <a:noFill/>
          <a:ln>
            <a:noFill/>
          </a:ln>
        </p:spPr>
      </p:pic>
      <p:pic>
        <p:nvPicPr>
          <p:cNvPr id="57" name="Google Shape;57;p22"/>
          <p:cNvPicPr preferRelativeResize="0"/>
          <p:nvPr/>
        </p:nvPicPr>
        <p:blipFill rotWithShape="1">
          <a:blip r:embed="rId6">
            <a:alphaModFix/>
          </a:blip>
          <a:srcRect b="0" l="0" r="0" t="0"/>
          <a:stretch/>
        </p:blipFill>
        <p:spPr>
          <a:xfrm>
            <a:off x="6824458" y="300570"/>
            <a:ext cx="985223" cy="667642"/>
          </a:xfrm>
          <a:prstGeom prst="rect">
            <a:avLst/>
          </a:prstGeom>
          <a:noFill/>
          <a:ln>
            <a:noFill/>
          </a:ln>
        </p:spPr>
      </p:pic>
      <p:pic>
        <p:nvPicPr>
          <p:cNvPr id="58" name="Google Shape;58;p22"/>
          <p:cNvPicPr preferRelativeResize="0"/>
          <p:nvPr/>
        </p:nvPicPr>
        <p:blipFill rotWithShape="1">
          <a:blip r:embed="rId7">
            <a:alphaModFix/>
          </a:blip>
          <a:srcRect b="0" l="0" r="0" t="0"/>
          <a:stretch/>
        </p:blipFill>
        <p:spPr>
          <a:xfrm>
            <a:off x="8032805" y="390415"/>
            <a:ext cx="1523100" cy="413852"/>
          </a:xfrm>
          <a:prstGeom prst="rect">
            <a:avLst/>
          </a:prstGeom>
          <a:noFill/>
          <a:ln>
            <a:noFill/>
          </a:ln>
        </p:spPr>
      </p:pic>
      <p:sp>
        <p:nvSpPr>
          <p:cNvPr id="59" name="Google Shape;59;p22"/>
          <p:cNvSpPr txBox="1"/>
          <p:nvPr/>
        </p:nvSpPr>
        <p:spPr>
          <a:xfrm>
            <a:off x="1522646" y="6397238"/>
            <a:ext cx="12609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chemeClr val="lt1"/>
                </a:solidFill>
                <a:latin typeface="Arial"/>
                <a:ea typeface="Arial"/>
                <a:cs typeface="Arial"/>
                <a:sym typeface="Arial"/>
              </a:rPr>
              <a:t>13/06/2024</a:t>
            </a:r>
            <a:endParaRPr b="0" i="0" sz="1200" u="none" cap="none" strike="noStrike">
              <a:solidFill>
                <a:schemeClr val="lt1"/>
              </a:solidFill>
              <a:latin typeface="Arial"/>
              <a:ea typeface="Arial"/>
              <a:cs typeface="Arial"/>
              <a:sym typeface="Arial"/>
            </a:endParaRPr>
          </a:p>
        </p:txBody>
      </p:sp>
      <p:sp>
        <p:nvSpPr>
          <p:cNvPr id="60" name="Google Shape;60;p22"/>
          <p:cNvSpPr txBox="1"/>
          <p:nvPr/>
        </p:nvSpPr>
        <p:spPr>
          <a:xfrm>
            <a:off x="4732615" y="6397238"/>
            <a:ext cx="2857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chemeClr val="lt1"/>
                </a:solidFill>
                <a:latin typeface="Arial"/>
                <a:ea typeface="Arial"/>
                <a:cs typeface="Arial"/>
                <a:sym typeface="Arial"/>
              </a:rPr>
              <a:t>Funzione/Area/Nominativo</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bg>
      <p:bgPr>
        <a:solidFill>
          <a:schemeClr val="lt2"/>
        </a:solidFill>
      </p:bgPr>
    </p:bg>
    <p:spTree>
      <p:nvGrpSpPr>
        <p:cNvPr id="61" name="Shape 61"/>
        <p:cNvGrpSpPr/>
        <p:nvPr/>
      </p:nvGrpSpPr>
      <p:grpSpPr>
        <a:xfrm>
          <a:off x="0" y="0"/>
          <a:ext cx="0" cy="0"/>
          <a:chOff x="0" y="0"/>
          <a:chExt cx="0" cy="0"/>
        </a:xfrm>
      </p:grpSpPr>
      <p:pic>
        <p:nvPicPr>
          <p:cNvPr id="62" name="Google Shape;62;p24"/>
          <p:cNvPicPr preferRelativeResize="0"/>
          <p:nvPr/>
        </p:nvPicPr>
        <p:blipFill rotWithShape="1">
          <a:blip r:embed="rId2">
            <a:alphaModFix/>
          </a:blip>
          <a:srcRect b="0" l="0" r="0" t="0"/>
          <a:stretch/>
        </p:blipFill>
        <p:spPr>
          <a:xfrm>
            <a:off x="-2203411" y="343922"/>
            <a:ext cx="16598821" cy="1006576"/>
          </a:xfrm>
          <a:prstGeom prst="rect">
            <a:avLst/>
          </a:prstGeom>
          <a:noFill/>
          <a:ln>
            <a:noFill/>
          </a:ln>
        </p:spPr>
      </p:pic>
      <p:pic>
        <p:nvPicPr>
          <p:cNvPr descr="Immagine che contiene Arte bambini, arte&#10;&#10;Descrizione generata automaticamente" id="63" name="Google Shape;63;p24"/>
          <p:cNvPicPr preferRelativeResize="0"/>
          <p:nvPr/>
        </p:nvPicPr>
        <p:blipFill rotWithShape="1">
          <a:blip r:embed="rId3">
            <a:alphaModFix/>
          </a:blip>
          <a:srcRect b="7877" l="0" r="0" t="1414"/>
          <a:stretch/>
        </p:blipFill>
        <p:spPr>
          <a:xfrm>
            <a:off x="3177253" y="637309"/>
            <a:ext cx="5421855" cy="6220691"/>
          </a:xfrm>
          <a:prstGeom prst="rect">
            <a:avLst/>
          </a:prstGeom>
          <a:noFill/>
          <a:ln>
            <a:noFill/>
          </a:ln>
        </p:spPr>
      </p:pic>
      <p:sp>
        <p:nvSpPr>
          <p:cNvPr id="64" name="Google Shape;64;p24"/>
          <p:cNvSpPr txBox="1"/>
          <p:nvPr/>
        </p:nvSpPr>
        <p:spPr>
          <a:xfrm>
            <a:off x="1000023" y="-265678"/>
            <a:ext cx="10191951" cy="270275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1" i="0" lang="it-IT" sz="2000" u="none" cap="none" strike="noStrike">
                <a:solidFill>
                  <a:srgbClr val="7B4A3A"/>
                </a:solidFill>
                <a:latin typeface="Garamond"/>
                <a:ea typeface="Garamond"/>
                <a:cs typeface="Garamond"/>
                <a:sym typeface="Garamond"/>
              </a:rPr>
              <a:t>Ricerca e progettazione pedagogica per contrastare  </a:t>
            </a:r>
            <a:endParaRPr/>
          </a:p>
          <a:p>
            <a:pPr indent="0" lvl="0" marL="0" marR="0" rtl="0" algn="ctr">
              <a:lnSpc>
                <a:spcPct val="90000"/>
              </a:lnSpc>
              <a:spcBef>
                <a:spcPts val="0"/>
              </a:spcBef>
              <a:spcAft>
                <a:spcPts val="0"/>
              </a:spcAft>
              <a:buClr>
                <a:srgbClr val="000000"/>
              </a:buClr>
              <a:buSzPts val="2000"/>
              <a:buFont typeface="Arial"/>
              <a:buNone/>
            </a:pPr>
            <a:r>
              <a:rPr b="1" i="0" lang="it-IT" sz="2000" u="none" cap="none" strike="noStrike">
                <a:solidFill>
                  <a:srgbClr val="7B4A3A"/>
                </a:solidFill>
                <a:latin typeface="Garamond"/>
                <a:ea typeface="Garamond"/>
                <a:cs typeface="Garamond"/>
                <a:sym typeface="Garamond"/>
              </a:rPr>
              <a:t>povertà educative e dispersione scolastica.  </a:t>
            </a:r>
            <a:endParaRPr/>
          </a:p>
          <a:p>
            <a:pPr indent="0" lvl="0" marL="0" marR="0" rtl="0" algn="ctr">
              <a:lnSpc>
                <a:spcPct val="90000"/>
              </a:lnSpc>
              <a:spcBef>
                <a:spcPts val="0"/>
              </a:spcBef>
              <a:spcAft>
                <a:spcPts val="0"/>
              </a:spcAft>
              <a:buClr>
                <a:srgbClr val="000000"/>
              </a:buClr>
              <a:buSzPts val="2000"/>
              <a:buFont typeface="Arial"/>
              <a:buNone/>
            </a:pPr>
            <a:r>
              <a:rPr b="1" i="1" lang="it-IT" sz="2000" u="none" cap="none" strike="noStrike">
                <a:solidFill>
                  <a:srgbClr val="7B4A3A"/>
                </a:solidFill>
                <a:latin typeface="Garamond"/>
                <a:ea typeface="Garamond"/>
                <a:cs typeface="Garamond"/>
                <a:sym typeface="Garamond"/>
              </a:rPr>
              <a:t>A 100 anni dalla nascita di Alberto Manzi.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1_Diapositiva titolo">
    <p:spTree>
      <p:nvGrpSpPr>
        <p:cNvPr id="65" name="Shape 65"/>
        <p:cNvGrpSpPr/>
        <p:nvPr/>
      </p:nvGrpSpPr>
      <p:grpSpPr>
        <a:xfrm>
          <a:off x="0" y="0"/>
          <a:ext cx="0" cy="0"/>
          <a:chOff x="0" y="0"/>
          <a:chExt cx="0" cy="0"/>
        </a:xfrm>
      </p:grpSpPr>
      <p:cxnSp>
        <p:nvCxnSpPr>
          <p:cNvPr id="66" name="Google Shape;66;p26"/>
          <p:cNvCxnSpPr/>
          <p:nvPr/>
        </p:nvCxnSpPr>
        <p:spPr>
          <a:xfrm>
            <a:off x="1375200" y="6152100"/>
            <a:ext cx="9441600" cy="0"/>
          </a:xfrm>
          <a:prstGeom prst="straightConnector1">
            <a:avLst/>
          </a:prstGeom>
          <a:noFill/>
          <a:ln cap="flat" cmpd="sng" w="28575">
            <a:solidFill>
              <a:schemeClr val="dk1"/>
            </a:solidFill>
            <a:prstDash val="solid"/>
            <a:round/>
            <a:headEnd len="sm" w="sm" type="none"/>
            <a:tailEnd len="sm" w="sm" type="none"/>
          </a:ln>
        </p:spPr>
      </p:cxnSp>
      <p:pic>
        <p:nvPicPr>
          <p:cNvPr id="67" name="Google Shape;67;p26"/>
          <p:cNvPicPr preferRelativeResize="0"/>
          <p:nvPr/>
        </p:nvPicPr>
        <p:blipFill rotWithShape="1">
          <a:blip r:embed="rId2">
            <a:alphaModFix/>
          </a:blip>
          <a:srcRect b="0" l="0" r="0" t="0"/>
          <a:stretch/>
        </p:blipFill>
        <p:spPr>
          <a:xfrm>
            <a:off x="453946" y="148896"/>
            <a:ext cx="1355100" cy="1346631"/>
          </a:xfrm>
          <a:prstGeom prst="rect">
            <a:avLst/>
          </a:prstGeom>
          <a:noFill/>
          <a:ln>
            <a:noFill/>
          </a:ln>
        </p:spPr>
      </p:pic>
      <p:pic>
        <p:nvPicPr>
          <p:cNvPr id="68" name="Google Shape;68;p26"/>
          <p:cNvPicPr preferRelativeResize="0"/>
          <p:nvPr/>
        </p:nvPicPr>
        <p:blipFill rotWithShape="1">
          <a:blip r:embed="rId3">
            <a:alphaModFix/>
          </a:blip>
          <a:srcRect b="0" l="0" r="0" t="0"/>
          <a:stretch/>
        </p:blipFill>
        <p:spPr>
          <a:xfrm>
            <a:off x="1979095" y="407783"/>
            <a:ext cx="2389945" cy="894522"/>
          </a:xfrm>
          <a:prstGeom prst="rect">
            <a:avLst/>
          </a:prstGeom>
          <a:noFill/>
          <a:ln>
            <a:noFill/>
          </a:ln>
        </p:spPr>
      </p:pic>
      <p:pic>
        <p:nvPicPr>
          <p:cNvPr id="69" name="Google Shape;69;p26"/>
          <p:cNvPicPr preferRelativeResize="0"/>
          <p:nvPr/>
        </p:nvPicPr>
        <p:blipFill rotWithShape="1">
          <a:blip r:embed="rId4">
            <a:alphaModFix/>
          </a:blip>
          <a:srcRect b="0" l="0" r="0" t="0"/>
          <a:stretch/>
        </p:blipFill>
        <p:spPr>
          <a:xfrm>
            <a:off x="4913798" y="268490"/>
            <a:ext cx="1182201" cy="1182201"/>
          </a:xfrm>
          <a:prstGeom prst="rect">
            <a:avLst/>
          </a:prstGeom>
          <a:noFill/>
          <a:ln>
            <a:noFill/>
          </a:ln>
        </p:spPr>
      </p:pic>
      <p:pic>
        <p:nvPicPr>
          <p:cNvPr id="70" name="Google Shape;70;p26"/>
          <p:cNvPicPr preferRelativeResize="0"/>
          <p:nvPr/>
        </p:nvPicPr>
        <p:blipFill rotWithShape="1">
          <a:blip r:embed="rId5">
            <a:alphaModFix/>
          </a:blip>
          <a:srcRect b="0" l="0" r="0" t="0"/>
          <a:stretch/>
        </p:blipFill>
        <p:spPr>
          <a:xfrm>
            <a:off x="6536065" y="237822"/>
            <a:ext cx="787146" cy="1064483"/>
          </a:xfrm>
          <a:prstGeom prst="rect">
            <a:avLst/>
          </a:prstGeom>
          <a:noFill/>
          <a:ln>
            <a:noFill/>
          </a:ln>
        </p:spPr>
      </p:pic>
      <p:pic>
        <p:nvPicPr>
          <p:cNvPr id="71" name="Google Shape;71;p26"/>
          <p:cNvPicPr preferRelativeResize="0"/>
          <p:nvPr/>
        </p:nvPicPr>
        <p:blipFill rotWithShape="1">
          <a:blip r:embed="rId6">
            <a:alphaModFix/>
          </a:blip>
          <a:srcRect b="0" l="0" r="0" t="0"/>
          <a:stretch/>
        </p:blipFill>
        <p:spPr>
          <a:xfrm>
            <a:off x="7642182" y="348258"/>
            <a:ext cx="1511778" cy="1024465"/>
          </a:xfrm>
          <a:prstGeom prst="rect">
            <a:avLst/>
          </a:prstGeom>
          <a:noFill/>
          <a:ln>
            <a:noFill/>
          </a:ln>
        </p:spPr>
      </p:pic>
      <p:pic>
        <p:nvPicPr>
          <p:cNvPr id="72" name="Google Shape;72;p26"/>
          <p:cNvPicPr preferRelativeResize="0"/>
          <p:nvPr/>
        </p:nvPicPr>
        <p:blipFill rotWithShape="1">
          <a:blip r:embed="rId7">
            <a:alphaModFix/>
          </a:blip>
          <a:srcRect b="0" l="0" r="0" t="0"/>
          <a:stretch/>
        </p:blipFill>
        <p:spPr>
          <a:xfrm>
            <a:off x="9200751" y="407783"/>
            <a:ext cx="2740872" cy="744742"/>
          </a:xfrm>
          <a:prstGeom prst="rect">
            <a:avLst/>
          </a:prstGeom>
          <a:noFill/>
          <a:ln>
            <a:noFill/>
          </a:ln>
        </p:spPr>
      </p:pic>
      <p:sp>
        <p:nvSpPr>
          <p:cNvPr id="73" name="Google Shape;73;p26"/>
          <p:cNvSpPr txBox="1"/>
          <p:nvPr/>
        </p:nvSpPr>
        <p:spPr>
          <a:xfrm>
            <a:off x="4784382" y="6301579"/>
            <a:ext cx="2857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rgbClr val="7B4A3A"/>
                </a:solidFill>
                <a:latin typeface="Arial"/>
                <a:ea typeface="Arial"/>
                <a:cs typeface="Arial"/>
                <a:sym typeface="Arial"/>
              </a:rPr>
              <a:t>Funzione/Area/Nominativo</a:t>
            </a:r>
            <a:endParaRPr/>
          </a:p>
        </p:txBody>
      </p:sp>
      <p:sp>
        <p:nvSpPr>
          <p:cNvPr id="74" name="Google Shape;74;p26"/>
          <p:cNvSpPr txBox="1"/>
          <p:nvPr/>
        </p:nvSpPr>
        <p:spPr>
          <a:xfrm>
            <a:off x="1564254" y="6301579"/>
            <a:ext cx="12609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rgbClr val="7B4A3A"/>
                </a:solidFill>
                <a:latin typeface="Arial"/>
                <a:ea typeface="Arial"/>
                <a:cs typeface="Arial"/>
                <a:sym typeface="Arial"/>
              </a:rPr>
              <a:t>13/06/2024</a:t>
            </a:r>
            <a:r>
              <a:rPr b="0" i="0" lang="it-IT" sz="1200" u="none" cap="none" strike="noStrike">
                <a:solidFill>
                  <a:srgbClr val="FFFFFF"/>
                </a:solidFill>
                <a:latin typeface="Arial"/>
                <a:ea typeface="Arial"/>
                <a:cs typeface="Arial"/>
                <a:sym typeface="Arial"/>
              </a:rPr>
              <a:t>4</a:t>
            </a:r>
            <a:endParaRPr b="0" i="0" sz="1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personalizzato">
  <p:cSld name="1_Layout personalizzato">
    <p:bg>
      <p:bgPr>
        <a:solidFill>
          <a:schemeClr val="lt1"/>
        </a:solidFill>
      </p:bgPr>
    </p:bg>
    <p:spTree>
      <p:nvGrpSpPr>
        <p:cNvPr id="75" name="Shape 75"/>
        <p:cNvGrpSpPr/>
        <p:nvPr/>
      </p:nvGrpSpPr>
      <p:grpSpPr>
        <a:xfrm>
          <a:off x="0" y="0"/>
          <a:ext cx="0" cy="0"/>
          <a:chOff x="0" y="0"/>
          <a:chExt cx="0" cy="0"/>
        </a:xfrm>
      </p:grpSpPr>
      <p:pic>
        <p:nvPicPr>
          <p:cNvPr id="76" name="Google Shape;76;p27"/>
          <p:cNvPicPr preferRelativeResize="0"/>
          <p:nvPr/>
        </p:nvPicPr>
        <p:blipFill rotWithShape="1">
          <a:blip r:embed="rId2">
            <a:alphaModFix/>
          </a:blip>
          <a:srcRect b="7809" l="0" r="0" t="0"/>
          <a:stretch/>
        </p:blipFill>
        <p:spPr>
          <a:xfrm>
            <a:off x="0" y="-5622716"/>
            <a:ext cx="12228119" cy="12480716"/>
          </a:xfrm>
          <a:prstGeom prst="rect">
            <a:avLst/>
          </a:prstGeom>
          <a:noFill/>
          <a:ln>
            <a:noFill/>
          </a:ln>
        </p:spPr>
      </p:pic>
      <p:pic>
        <p:nvPicPr>
          <p:cNvPr id="77" name="Google Shape;77;p27"/>
          <p:cNvPicPr preferRelativeResize="0"/>
          <p:nvPr/>
        </p:nvPicPr>
        <p:blipFill rotWithShape="1">
          <a:blip r:embed="rId3">
            <a:alphaModFix/>
          </a:blip>
          <a:srcRect b="0" l="0" r="0" t="0"/>
          <a:stretch/>
        </p:blipFill>
        <p:spPr>
          <a:xfrm>
            <a:off x="-2203411" y="0"/>
            <a:ext cx="16598821" cy="9724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1430768" y="6454588"/>
            <a:ext cx="100231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1046922" y="3248477"/>
            <a:ext cx="10813774" cy="32008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it-IT" sz="2800" u="none" cap="none" strike="noStrike">
                <a:solidFill>
                  <a:schemeClr val="accent2"/>
                </a:solidFill>
                <a:latin typeface="Helvetica Neue"/>
                <a:ea typeface="Helvetica Neue"/>
                <a:cs typeface="Helvetica Neue"/>
                <a:sym typeface="Helvetica Neue"/>
              </a:rPr>
              <a:t>Riconsiderare l’occupabilità dei laureati: </a:t>
            </a:r>
            <a:endParaRPr/>
          </a:p>
          <a:p>
            <a:pPr indent="0" lvl="0" marL="0" marR="0" rtl="0" algn="ctr">
              <a:lnSpc>
                <a:spcPct val="100000"/>
              </a:lnSpc>
              <a:spcBef>
                <a:spcPts val="0"/>
              </a:spcBef>
              <a:spcAft>
                <a:spcPts val="0"/>
              </a:spcAft>
              <a:buNone/>
            </a:pPr>
            <a:r>
              <a:rPr b="1" i="0" lang="it-IT" sz="2800" u="none" cap="none" strike="noStrike">
                <a:solidFill>
                  <a:schemeClr val="accent2"/>
                </a:solidFill>
                <a:latin typeface="Helvetica Neue"/>
                <a:ea typeface="Helvetica Neue"/>
                <a:cs typeface="Helvetica Neue"/>
                <a:sym typeface="Helvetica Neue"/>
              </a:rPr>
              <a:t>Percorsi formativi per la transizione al lavoro</a:t>
            </a:r>
            <a:endParaRPr/>
          </a:p>
          <a:p>
            <a:pPr indent="0" lvl="0" marL="0" marR="0" rtl="0" algn="ctr">
              <a:lnSpc>
                <a:spcPct val="100000"/>
              </a:lnSpc>
              <a:spcBef>
                <a:spcPts val="0"/>
              </a:spcBef>
              <a:spcAft>
                <a:spcPts val="0"/>
              </a:spcAft>
              <a:buNone/>
            </a:pPr>
            <a:r>
              <a:rPr b="1" i="0" lang="it-IT" sz="2800" u="none" cap="none" strike="noStrike">
                <a:solidFill>
                  <a:schemeClr val="accent2"/>
                </a:solidFill>
                <a:latin typeface="Helvetica Neue"/>
                <a:ea typeface="Helvetica Neue"/>
                <a:cs typeface="Helvetica Neue"/>
                <a:sym typeface="Helvetica Neue"/>
              </a:rPr>
              <a:t>REMPLOY</a:t>
            </a:r>
            <a:endParaRPr/>
          </a:p>
          <a:p>
            <a:pPr indent="0" lvl="0" marL="0" marR="0" rtl="0" algn="ctr">
              <a:lnSpc>
                <a:spcPct val="100000"/>
              </a:lnSpc>
              <a:spcBef>
                <a:spcPts val="0"/>
              </a:spcBef>
              <a:spcAft>
                <a:spcPts val="0"/>
              </a:spcAft>
              <a:buNone/>
            </a:pPr>
            <a:r>
              <a:rPr b="0" i="0" lang="it-IT" sz="1800" u="none" cap="none" strike="noStrike">
                <a:solidFill>
                  <a:srgbClr val="000000"/>
                </a:solidFill>
                <a:latin typeface="Arial"/>
                <a:ea typeface="Arial"/>
                <a:cs typeface="Arial"/>
                <a:sym typeface="Arial"/>
              </a:rPr>
              <a:t>Bando 2022 Prot. 2022LTZXNA </a:t>
            </a:r>
            <a:endParaRPr b="1" i="0" sz="2800" u="none" cap="none" strike="noStrike">
              <a:solidFill>
                <a:schemeClr val="accent2"/>
              </a:solidFill>
              <a:latin typeface="Helvetica Neue"/>
              <a:ea typeface="Helvetica Neue"/>
              <a:cs typeface="Helvetica Neue"/>
              <a:sym typeface="Helvetica Neue"/>
            </a:endParaRPr>
          </a:p>
          <a:p>
            <a:pPr indent="0" lvl="0" marL="0" marR="0" rtl="0" algn="ctr">
              <a:lnSpc>
                <a:spcPct val="100000"/>
              </a:lnSpc>
              <a:spcBef>
                <a:spcPts val="0"/>
              </a:spcBef>
              <a:spcAft>
                <a:spcPts val="0"/>
              </a:spcAft>
              <a:buNone/>
            </a:pPr>
            <a:r>
              <a:rPr b="1" i="1" lang="it-IT" sz="1800" u="none" cap="none" strike="noStrike">
                <a:solidFill>
                  <a:schemeClr val="accent2"/>
                </a:solidFill>
                <a:latin typeface="Arial"/>
                <a:ea typeface="Arial"/>
                <a:cs typeface="Arial"/>
                <a:sym typeface="Arial"/>
              </a:rPr>
              <a:t>Reconsidering Graduate Employability: Educational Pathways for Transitions to Work</a:t>
            </a:r>
            <a:endParaRPr/>
          </a:p>
          <a:p>
            <a:pPr indent="0" lvl="0" marL="0" marR="0" rtl="0" algn="ctr">
              <a:lnSpc>
                <a:spcPct val="100000"/>
              </a:lnSpc>
              <a:spcBef>
                <a:spcPts val="0"/>
              </a:spcBef>
              <a:spcAft>
                <a:spcPts val="0"/>
              </a:spcAft>
              <a:buNone/>
            </a:pPr>
            <a:r>
              <a:rPr b="1" i="0" lang="it-IT" sz="1800" u="none" cap="none" strike="noStrike">
                <a:solidFill>
                  <a:schemeClr val="accent2"/>
                </a:solidFill>
                <a:latin typeface="Arial"/>
                <a:ea typeface="Arial"/>
                <a:cs typeface="Arial"/>
                <a:sym typeface="Arial"/>
              </a:rPr>
              <a:t>PI Vanna Boffo</a:t>
            </a:r>
            <a:endParaRPr/>
          </a:p>
          <a:p>
            <a:pPr indent="0" lvl="0" marL="0" marR="0" rtl="0" algn="ctr">
              <a:lnSpc>
                <a:spcPct val="100000"/>
              </a:lnSpc>
              <a:spcBef>
                <a:spcPts val="0"/>
              </a:spcBef>
              <a:spcAft>
                <a:spcPts val="0"/>
              </a:spcAft>
              <a:buNone/>
            </a:pPr>
            <a:r>
              <a:rPr b="1" i="0" lang="it-IT" sz="1800" u="none" cap="none" strike="noStrike">
                <a:solidFill>
                  <a:schemeClr val="accent2"/>
                </a:solidFill>
                <a:latin typeface="Arial"/>
                <a:ea typeface="Arial"/>
                <a:cs typeface="Arial"/>
                <a:sym typeface="Arial"/>
              </a:rPr>
              <a:t>Laura Formenti</a:t>
            </a:r>
            <a:endParaRPr b="1" i="0" sz="1800" u="none" cap="none" strike="noStrike">
              <a:solidFill>
                <a:schemeClr val="accent2"/>
              </a:solidFill>
              <a:latin typeface="Arial"/>
              <a:ea typeface="Arial"/>
              <a:cs typeface="Arial"/>
              <a:sym typeface="Arial"/>
            </a:endParaRPr>
          </a:p>
          <a:p>
            <a:pPr indent="0" lvl="0" marL="0" marR="0" rtl="0" algn="ctr">
              <a:lnSpc>
                <a:spcPct val="100000"/>
              </a:lnSpc>
              <a:spcBef>
                <a:spcPts val="0"/>
              </a:spcBef>
              <a:spcAft>
                <a:spcPts val="0"/>
              </a:spcAft>
              <a:buNone/>
            </a:pPr>
            <a:r>
              <a:rPr b="1" i="0" lang="it-IT" sz="1800" u="none" cap="none" strike="noStrike">
                <a:solidFill>
                  <a:schemeClr val="accent2"/>
                </a:solidFill>
                <a:latin typeface="Arial"/>
                <a:ea typeface="Arial"/>
                <a:cs typeface="Arial"/>
                <a:sym typeface="Arial"/>
              </a:rPr>
              <a:t>Maura Striano </a:t>
            </a:r>
            <a:endParaRPr b="0" i="0" sz="1800" u="none" cap="none" strike="noStrike">
              <a:solidFill>
                <a:schemeClr val="accent2"/>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2800" u="none" cap="none" strike="noStrike">
              <a:solidFill>
                <a:schemeClr val="accent2"/>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txBox="1"/>
          <p:nvPr>
            <p:ph idx="1" type="body"/>
          </p:nvPr>
        </p:nvSpPr>
        <p:spPr>
          <a:xfrm>
            <a:off x="328785" y="6579013"/>
            <a:ext cx="10120335" cy="2504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2"/>
              </a:buClr>
              <a:buSzPts val="1100"/>
              <a:buNone/>
            </a:pPr>
            <a:r>
              <a:rPr lang="it-IT"/>
              <a:t>REMPLOY – PRIN 2022</a:t>
            </a:r>
            <a:endParaRPr/>
          </a:p>
          <a:p>
            <a:pPr indent="-228600" lvl="0" marL="228600" rtl="0" algn="l">
              <a:lnSpc>
                <a:spcPct val="90000"/>
              </a:lnSpc>
              <a:spcBef>
                <a:spcPts val="1000"/>
              </a:spcBef>
              <a:spcAft>
                <a:spcPts val="0"/>
              </a:spcAft>
              <a:buClr>
                <a:schemeClr val="lt2"/>
              </a:buClr>
              <a:buSzPts val="1100"/>
              <a:buNone/>
            </a:pPr>
            <a:r>
              <a:t/>
            </a:r>
            <a:endParaRPr/>
          </a:p>
        </p:txBody>
      </p:sp>
      <p:sp>
        <p:nvSpPr>
          <p:cNvPr id="247" name="Google Shape;247;p10"/>
          <p:cNvSpPr txBox="1"/>
          <p:nvPr>
            <p:ph type="title"/>
          </p:nvPr>
        </p:nvSpPr>
        <p:spPr>
          <a:xfrm>
            <a:off x="152400" y="28562"/>
            <a:ext cx="11365173" cy="46275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20000"/>
              </a:lnSpc>
              <a:spcBef>
                <a:spcPts val="0"/>
              </a:spcBef>
              <a:spcAft>
                <a:spcPts val="0"/>
              </a:spcAft>
              <a:buClr>
                <a:schemeClr val="dk1"/>
              </a:buClr>
              <a:buSzPct val="100000"/>
              <a:buFont typeface="Helvetica Neue"/>
              <a:buNone/>
            </a:pPr>
            <a:r>
              <a:rPr lang="it-IT" sz="2800">
                <a:latin typeface="Helvetica Neue"/>
                <a:ea typeface="Helvetica Neue"/>
                <a:cs typeface="Helvetica Neue"/>
                <a:sym typeface="Helvetica Neue"/>
              </a:rPr>
              <a:t>Flusso della ricerca</a:t>
            </a:r>
            <a:endParaRPr b="1" sz="2800">
              <a:latin typeface="Helvetica Neue"/>
              <a:ea typeface="Helvetica Neue"/>
              <a:cs typeface="Helvetica Neue"/>
              <a:sym typeface="Helvetica Neue"/>
            </a:endParaRPr>
          </a:p>
        </p:txBody>
      </p:sp>
      <p:sp>
        <p:nvSpPr>
          <p:cNvPr id="248" name="Google Shape;248;p10"/>
          <p:cNvSpPr txBox="1"/>
          <p:nvPr/>
        </p:nvSpPr>
        <p:spPr>
          <a:xfrm>
            <a:off x="838200" y="2119547"/>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grpSp>
        <p:nvGrpSpPr>
          <p:cNvPr id="249" name="Google Shape;249;p10"/>
          <p:cNvGrpSpPr/>
          <p:nvPr/>
        </p:nvGrpSpPr>
        <p:grpSpPr>
          <a:xfrm>
            <a:off x="148164" y="908421"/>
            <a:ext cx="11895673" cy="5812253"/>
            <a:chOff x="-4236" y="7670"/>
            <a:chExt cx="11895673" cy="5812253"/>
          </a:xfrm>
        </p:grpSpPr>
        <p:sp>
          <p:nvSpPr>
            <p:cNvPr id="250" name="Google Shape;250;p10"/>
            <p:cNvSpPr/>
            <p:nvPr/>
          </p:nvSpPr>
          <p:spPr>
            <a:xfrm rot="5400000">
              <a:off x="-238335" y="241768"/>
              <a:ext cx="1560656" cy="1092459"/>
            </a:xfrm>
            <a:prstGeom prst="chevron">
              <a:avLst>
                <a:gd fmla="val 50000" name="adj"/>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0"/>
            <p:cNvSpPr txBox="1"/>
            <p:nvPr/>
          </p:nvSpPr>
          <p:spPr>
            <a:xfrm>
              <a:off x="-4236" y="553900"/>
              <a:ext cx="1092459" cy="468197"/>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it-IT" sz="1600" u="none" cap="none" strike="noStrike">
                  <a:solidFill>
                    <a:schemeClr val="lt1"/>
                  </a:solidFill>
                  <a:latin typeface="Calibri"/>
                  <a:ea typeface="Calibri"/>
                  <a:cs typeface="Calibri"/>
                  <a:sym typeface="Calibri"/>
                </a:rPr>
                <a:t>Gennaio 2024</a:t>
              </a:r>
              <a:endParaRPr b="0" i="0" sz="1400" u="none" cap="none" strike="noStrike">
                <a:solidFill>
                  <a:srgbClr val="000000"/>
                </a:solidFill>
                <a:latin typeface="Arial"/>
                <a:ea typeface="Arial"/>
                <a:cs typeface="Arial"/>
                <a:sym typeface="Arial"/>
              </a:endParaRPr>
            </a:p>
          </p:txBody>
        </p:sp>
        <p:sp>
          <p:nvSpPr>
            <p:cNvPr id="252" name="Google Shape;252;p10"/>
            <p:cNvSpPr/>
            <p:nvPr/>
          </p:nvSpPr>
          <p:spPr>
            <a:xfrm rot="5400000">
              <a:off x="5978379" y="-4882486"/>
              <a:ext cx="1014426" cy="10794740"/>
            </a:xfrm>
            <a:prstGeom prst="round2SameRect">
              <a:avLst>
                <a:gd fmla="val 16667" name="adj1"/>
                <a:gd fmla="val 0" name="adj2"/>
              </a:avLst>
            </a:prstGeom>
            <a:solidFill>
              <a:schemeClr val="lt1">
                <a:alpha val="89411"/>
              </a:schemeClr>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0"/>
            <p:cNvSpPr txBox="1"/>
            <p:nvPr/>
          </p:nvSpPr>
          <p:spPr>
            <a:xfrm>
              <a:off x="1088222" y="57191"/>
              <a:ext cx="10745220" cy="915386"/>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Analisi della letteratura sul costrutto di «employability» per giungere a una definizione condivisa  </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Approfondimenti tematici dei tre focus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Definizione di una matrice di analisi a partire dai risultati della literature review</a:t>
              </a:r>
              <a:endParaRPr b="0" i="0" sz="1600" u="none" cap="none" strike="noStrike">
                <a:solidFill>
                  <a:srgbClr val="000000"/>
                </a:solidFill>
                <a:latin typeface="Arial"/>
                <a:ea typeface="Arial"/>
                <a:cs typeface="Arial"/>
                <a:sym typeface="Arial"/>
              </a:endParaRPr>
            </a:p>
          </p:txBody>
        </p:sp>
        <p:sp>
          <p:nvSpPr>
            <p:cNvPr id="254" name="Google Shape;254;p10"/>
            <p:cNvSpPr/>
            <p:nvPr/>
          </p:nvSpPr>
          <p:spPr>
            <a:xfrm rot="5400000">
              <a:off x="-238335" y="1658967"/>
              <a:ext cx="1560656" cy="1092459"/>
            </a:xfrm>
            <a:prstGeom prst="chevron">
              <a:avLst>
                <a:gd fmla="val 50000" name="adj"/>
              </a:avLst>
            </a:prstGeom>
            <a:solidFill>
              <a:srgbClr val="65EE1F"/>
            </a:solidFill>
            <a:ln cap="flat" cmpd="sng" w="12700">
              <a:solidFill>
                <a:srgbClr val="65EE1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0"/>
            <p:cNvSpPr txBox="1"/>
            <p:nvPr/>
          </p:nvSpPr>
          <p:spPr>
            <a:xfrm>
              <a:off x="-4236" y="1971099"/>
              <a:ext cx="1092459" cy="468197"/>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it-IT" sz="1600" u="none" cap="none" strike="noStrike">
                  <a:solidFill>
                    <a:schemeClr val="lt1"/>
                  </a:solidFill>
                  <a:latin typeface="Calibri"/>
                  <a:ea typeface="Calibri"/>
                  <a:cs typeface="Calibri"/>
                  <a:sym typeface="Calibri"/>
                </a:rPr>
                <a:t>Giugno 2024</a:t>
              </a:r>
              <a:endParaRPr b="0" i="0" sz="1400" u="none" cap="none" strike="noStrike">
                <a:solidFill>
                  <a:srgbClr val="000000"/>
                </a:solidFill>
                <a:latin typeface="Arial"/>
                <a:ea typeface="Arial"/>
                <a:cs typeface="Arial"/>
                <a:sym typeface="Arial"/>
              </a:endParaRPr>
            </a:p>
          </p:txBody>
        </p:sp>
        <p:sp>
          <p:nvSpPr>
            <p:cNvPr id="256" name="Google Shape;256;p10"/>
            <p:cNvSpPr/>
            <p:nvPr/>
          </p:nvSpPr>
          <p:spPr>
            <a:xfrm rot="5400000">
              <a:off x="5978379" y="-3473761"/>
              <a:ext cx="1014426" cy="10811688"/>
            </a:xfrm>
            <a:prstGeom prst="round2SameRect">
              <a:avLst>
                <a:gd fmla="val 16667" name="adj1"/>
                <a:gd fmla="val 0" name="adj2"/>
              </a:avLst>
            </a:prstGeom>
            <a:solidFill>
              <a:schemeClr val="lt1">
                <a:alpha val="89411"/>
              </a:schemeClr>
            </a:solidFill>
            <a:ln cap="flat" cmpd="sng" w="12700">
              <a:solidFill>
                <a:srgbClr val="65EE1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0"/>
            <p:cNvSpPr txBox="1"/>
            <p:nvPr/>
          </p:nvSpPr>
          <p:spPr>
            <a:xfrm>
              <a:off x="1079748" y="1474390"/>
              <a:ext cx="10762168" cy="915386"/>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Utilizzo della matrice per analisi della documentazione dei CdS oggetto della ricerca (Regolamenti, ordinamenti, SUA, sito, curricula, corsi e sillabi, etc.)</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Costruzione degli strumenti della ricerca (scheda dati sui CdS indagati, questionario per gli studenti, traccia intervista semi-strutturata/focus group)</a:t>
              </a:r>
              <a:endParaRPr b="0" i="0" sz="1600" u="none" cap="none" strike="noStrike">
                <a:solidFill>
                  <a:schemeClr val="dk1"/>
                </a:solidFill>
                <a:latin typeface="Calibri"/>
                <a:ea typeface="Calibri"/>
                <a:cs typeface="Calibri"/>
                <a:sym typeface="Calibri"/>
              </a:endParaRPr>
            </a:p>
          </p:txBody>
        </p:sp>
        <p:sp>
          <p:nvSpPr>
            <p:cNvPr id="258" name="Google Shape;258;p10"/>
            <p:cNvSpPr/>
            <p:nvPr/>
          </p:nvSpPr>
          <p:spPr>
            <a:xfrm rot="5400000">
              <a:off x="-238335" y="3076166"/>
              <a:ext cx="1560656" cy="1092459"/>
            </a:xfrm>
            <a:prstGeom prst="chevron">
              <a:avLst>
                <a:gd fmla="val 50000" name="adj"/>
              </a:avLst>
            </a:prstGeom>
            <a:solidFill>
              <a:srgbClr val="3DE199"/>
            </a:solidFill>
            <a:ln cap="flat" cmpd="sng" w="12700">
              <a:solidFill>
                <a:srgbClr val="3DE1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0"/>
            <p:cNvSpPr txBox="1"/>
            <p:nvPr/>
          </p:nvSpPr>
          <p:spPr>
            <a:xfrm>
              <a:off x="-4236" y="3388298"/>
              <a:ext cx="1092459" cy="468197"/>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it-IT" sz="1600" u="none" cap="none" strike="noStrike">
                  <a:solidFill>
                    <a:schemeClr val="lt1"/>
                  </a:solidFill>
                  <a:latin typeface="Calibri"/>
                  <a:ea typeface="Calibri"/>
                  <a:cs typeface="Calibri"/>
                  <a:sym typeface="Calibri"/>
                </a:rPr>
                <a:t>Gennaio 2025</a:t>
              </a:r>
              <a:endParaRPr b="0" i="0" sz="1400" u="none" cap="none" strike="noStrike">
                <a:solidFill>
                  <a:srgbClr val="000000"/>
                </a:solidFill>
                <a:latin typeface="Arial"/>
                <a:ea typeface="Arial"/>
                <a:cs typeface="Arial"/>
                <a:sym typeface="Arial"/>
              </a:endParaRPr>
            </a:p>
          </p:txBody>
        </p:sp>
        <p:sp>
          <p:nvSpPr>
            <p:cNvPr id="260" name="Google Shape;260;p10"/>
            <p:cNvSpPr/>
            <p:nvPr/>
          </p:nvSpPr>
          <p:spPr>
            <a:xfrm rot="5400000">
              <a:off x="5978379" y="-2048088"/>
              <a:ext cx="1014426" cy="10794740"/>
            </a:xfrm>
            <a:prstGeom prst="round2SameRect">
              <a:avLst>
                <a:gd fmla="val 16667" name="adj1"/>
                <a:gd fmla="val 0" name="adj2"/>
              </a:avLst>
            </a:prstGeom>
            <a:solidFill>
              <a:schemeClr val="lt1">
                <a:alpha val="89411"/>
              </a:schemeClr>
            </a:solidFill>
            <a:ln cap="flat" cmpd="sng" w="12700">
              <a:solidFill>
                <a:srgbClr val="3DE19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0"/>
            <p:cNvSpPr txBox="1"/>
            <p:nvPr/>
          </p:nvSpPr>
          <p:spPr>
            <a:xfrm>
              <a:off x="1088222" y="2891589"/>
              <a:ext cx="10745220" cy="915386"/>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Raccolta e analisi dei dati sui CdS indagati e stesura del report di ricerca: 5 schede di raccolta dati compilate; 60 interviste semi-strutturate realizzate (12 per ogni corso); min 750 questionari agli studenti compilati; 25 incontri mensili (5 per ogni corso di laurea) </a:t>
              </a:r>
              <a:endParaRPr b="0" i="0" sz="1600" u="none" cap="none" strike="noStrike">
                <a:solidFill>
                  <a:schemeClr val="dk1"/>
                </a:solidFill>
                <a:latin typeface="Calibri"/>
                <a:ea typeface="Calibri"/>
                <a:cs typeface="Calibri"/>
                <a:sym typeface="Calibri"/>
              </a:endParaRPr>
            </a:p>
          </p:txBody>
        </p:sp>
        <p:sp>
          <p:nvSpPr>
            <p:cNvPr id="262" name="Google Shape;262;p10"/>
            <p:cNvSpPr/>
            <p:nvPr/>
          </p:nvSpPr>
          <p:spPr>
            <a:xfrm rot="5400000">
              <a:off x="-238335" y="4493365"/>
              <a:ext cx="1560656" cy="1092459"/>
            </a:xfrm>
            <a:prstGeom prst="chevron">
              <a:avLst>
                <a:gd fmla="val 50000" name="adj"/>
              </a:avLst>
            </a:prstGeom>
            <a:solidFill>
              <a:srgbClr val="5999D5"/>
            </a:solidFill>
            <a:ln cap="flat" cmpd="sng" w="12700">
              <a:solidFill>
                <a:srgbClr val="5999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0"/>
            <p:cNvSpPr txBox="1"/>
            <p:nvPr/>
          </p:nvSpPr>
          <p:spPr>
            <a:xfrm>
              <a:off x="-4236" y="4805497"/>
              <a:ext cx="1092459" cy="468197"/>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it-IT" sz="1600" u="none" cap="none" strike="noStrike">
                  <a:solidFill>
                    <a:schemeClr val="lt1"/>
                  </a:solidFill>
                  <a:latin typeface="Calibri"/>
                  <a:ea typeface="Calibri"/>
                  <a:cs typeface="Calibri"/>
                  <a:sym typeface="Calibri"/>
                </a:rPr>
                <a:t>Luglio 2025</a:t>
              </a:r>
              <a:endParaRPr b="0" i="0" sz="1400" u="none" cap="none" strike="noStrike">
                <a:solidFill>
                  <a:srgbClr val="000000"/>
                </a:solidFill>
                <a:latin typeface="Arial"/>
                <a:ea typeface="Arial"/>
                <a:cs typeface="Arial"/>
                <a:sym typeface="Arial"/>
              </a:endParaRPr>
            </a:p>
          </p:txBody>
        </p:sp>
        <p:sp>
          <p:nvSpPr>
            <p:cNvPr id="264" name="Google Shape;264;p10"/>
            <p:cNvSpPr/>
            <p:nvPr/>
          </p:nvSpPr>
          <p:spPr>
            <a:xfrm rot="5400000">
              <a:off x="5978379" y="-630889"/>
              <a:ext cx="1014426" cy="10794740"/>
            </a:xfrm>
            <a:prstGeom prst="round2SameRect">
              <a:avLst>
                <a:gd fmla="val 16667" name="adj1"/>
                <a:gd fmla="val 0" name="adj2"/>
              </a:avLst>
            </a:prstGeom>
            <a:solidFill>
              <a:schemeClr val="lt1">
                <a:alpha val="89411"/>
              </a:schemeClr>
            </a:solidFill>
            <a:ln cap="flat" cmpd="sng" w="12700">
              <a:solidFill>
                <a:srgbClr val="5999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0"/>
            <p:cNvSpPr txBox="1"/>
            <p:nvPr/>
          </p:nvSpPr>
          <p:spPr>
            <a:xfrm>
              <a:off x="1088222" y="4308788"/>
              <a:ext cx="10745220" cy="915386"/>
            </a:xfrm>
            <a:prstGeom prst="rect">
              <a:avLst/>
            </a:prstGeom>
            <a:noFill/>
            <a:ln>
              <a:noFill/>
            </a:ln>
          </p:spPr>
          <p:txBody>
            <a:bodyPr anchorCtr="0" anchor="ctr" bIns="10150" lIns="113775"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Ricerca di campo sulle tematiche specifiche di ciascuna unità di ricerca</a:t>
              </a:r>
              <a:endParaRPr/>
            </a:p>
            <a:p>
              <a:pPr indent="-171450" lvl="1" marL="171450" marR="0" rtl="0" algn="l">
                <a:lnSpc>
                  <a:spcPct val="90000"/>
                </a:lnSpc>
                <a:spcBef>
                  <a:spcPts val="0"/>
                </a:spcBef>
                <a:spcAft>
                  <a:spcPts val="0"/>
                </a:spcAft>
                <a:buClr>
                  <a:schemeClr val="dk1"/>
                </a:buClr>
                <a:buSzPts val="1600"/>
                <a:buFont typeface="Calibri"/>
                <a:buChar char="•"/>
              </a:pPr>
              <a:r>
                <a:rPr b="0" i="0" lang="it-IT" sz="1600" u="none" cap="none" strike="noStrike">
                  <a:solidFill>
                    <a:schemeClr val="dk1"/>
                  </a:solidFill>
                  <a:latin typeface="Calibri"/>
                  <a:ea typeface="Calibri"/>
                  <a:cs typeface="Calibri"/>
                  <a:sym typeface="Calibri"/>
                </a:rPr>
                <a:t>Azioni di disseminazione: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1"/>
          <p:cNvSpPr txBox="1"/>
          <p:nvPr>
            <p:ph idx="1" type="body"/>
          </p:nvPr>
        </p:nvSpPr>
        <p:spPr>
          <a:xfrm>
            <a:off x="328785" y="6579013"/>
            <a:ext cx="10120335" cy="250425"/>
          </a:xfrm>
          <a:prstGeom prst="rect">
            <a:avLst/>
          </a:prstGeom>
          <a:noFill/>
          <a:ln>
            <a:noFill/>
          </a:ln>
        </p:spPr>
        <p:txBody>
          <a:bodyPr anchorCtr="0" anchor="t" bIns="45700" lIns="91425" spcFirstLastPara="1" rIns="91425" wrap="square" tIns="45700">
            <a:normAutofit fontScale="25000" lnSpcReduction="20000"/>
          </a:bodyPr>
          <a:lstStyle/>
          <a:p>
            <a:pPr indent="-228600" lvl="0" marL="457200" rtl="0" algn="l">
              <a:lnSpc>
                <a:spcPct val="90000"/>
              </a:lnSpc>
              <a:spcBef>
                <a:spcPts val="1000"/>
              </a:spcBef>
              <a:spcAft>
                <a:spcPts val="0"/>
              </a:spcAft>
              <a:buClr>
                <a:schemeClr val="lt2"/>
              </a:buClr>
              <a:buSzPts val="1100"/>
              <a:buNone/>
            </a:pPr>
            <a:r>
              <a:t/>
            </a:r>
            <a:endParaRPr/>
          </a:p>
        </p:txBody>
      </p:sp>
      <p:pic>
        <p:nvPicPr>
          <p:cNvPr id="271" name="Google Shape;271;p11"/>
          <p:cNvPicPr preferRelativeResize="0"/>
          <p:nvPr/>
        </p:nvPicPr>
        <p:blipFill rotWithShape="1">
          <a:blip r:embed="rId3">
            <a:alphaModFix/>
          </a:blip>
          <a:srcRect b="0" l="0" r="0" t="0"/>
          <a:stretch/>
        </p:blipFill>
        <p:spPr>
          <a:xfrm>
            <a:off x="4230745" y="1"/>
            <a:ext cx="5571280" cy="6858001"/>
          </a:xfrm>
          <a:prstGeom prst="rect">
            <a:avLst/>
          </a:prstGeom>
          <a:noFill/>
          <a:ln>
            <a:noFill/>
          </a:ln>
        </p:spPr>
      </p:pic>
      <p:sp>
        <p:nvSpPr>
          <p:cNvPr id="272" name="Google Shape;272;p11"/>
          <p:cNvSpPr txBox="1"/>
          <p:nvPr>
            <p:ph type="title"/>
          </p:nvPr>
        </p:nvSpPr>
        <p:spPr>
          <a:xfrm>
            <a:off x="328786" y="958277"/>
            <a:ext cx="4229100" cy="3841359"/>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2400"/>
              <a:buFont typeface="Verdana"/>
              <a:buNone/>
            </a:pPr>
            <a:r>
              <a:rPr lang="it-IT"/>
              <a:t>WP6 1° Evento Disseminazione</a:t>
            </a:r>
            <a:br>
              <a:rPr lang="it-IT"/>
            </a:br>
            <a:br>
              <a:rPr lang="it-IT"/>
            </a:br>
            <a:r>
              <a:rPr lang="it-IT"/>
              <a:t>15 Marzo 2024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2"/>
          <p:cNvSpPr txBox="1"/>
          <p:nvPr>
            <p:ph idx="1" type="body"/>
          </p:nvPr>
        </p:nvSpPr>
        <p:spPr>
          <a:xfrm>
            <a:off x="328785" y="6579013"/>
            <a:ext cx="10120335" cy="250425"/>
          </a:xfrm>
          <a:prstGeom prst="rect">
            <a:avLst/>
          </a:prstGeom>
          <a:noFill/>
          <a:ln>
            <a:noFill/>
          </a:ln>
        </p:spPr>
        <p:txBody>
          <a:bodyPr anchorCtr="0" anchor="t" bIns="45700" lIns="91425" spcFirstLastPara="1" rIns="91425" wrap="square" tIns="45700">
            <a:normAutofit fontScale="25000" lnSpcReduction="20000"/>
          </a:bodyPr>
          <a:lstStyle/>
          <a:p>
            <a:pPr indent="-228600" lvl="0" marL="457200" rtl="0" algn="l">
              <a:lnSpc>
                <a:spcPct val="90000"/>
              </a:lnSpc>
              <a:spcBef>
                <a:spcPts val="1000"/>
              </a:spcBef>
              <a:spcAft>
                <a:spcPts val="0"/>
              </a:spcAft>
              <a:buClr>
                <a:schemeClr val="lt2"/>
              </a:buClr>
              <a:buSzPts val="1100"/>
              <a:buNone/>
            </a:pPr>
            <a:r>
              <a:t/>
            </a:r>
            <a:endParaRPr/>
          </a:p>
        </p:txBody>
      </p:sp>
      <p:sp>
        <p:nvSpPr>
          <p:cNvPr id="278" name="Google Shape;278;p12"/>
          <p:cNvSpPr txBox="1"/>
          <p:nvPr>
            <p:ph type="title"/>
          </p:nvPr>
        </p:nvSpPr>
        <p:spPr>
          <a:xfrm>
            <a:off x="328786" y="2015781"/>
            <a:ext cx="3816269" cy="307708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2400"/>
              <a:buFont typeface="Verdana"/>
              <a:buNone/>
            </a:pPr>
            <a:r>
              <a:rPr lang="it-IT"/>
              <a:t>WP6 2° Evento Disseminazione</a:t>
            </a:r>
            <a:br>
              <a:rPr lang="it-IT"/>
            </a:br>
            <a:br>
              <a:rPr lang="it-IT"/>
            </a:br>
            <a:r>
              <a:rPr lang="it-IT"/>
              <a:t>23 Aprile 2024</a:t>
            </a:r>
            <a:endParaRPr/>
          </a:p>
        </p:txBody>
      </p:sp>
      <p:pic>
        <p:nvPicPr>
          <p:cNvPr id="279" name="Google Shape;279;p12"/>
          <p:cNvPicPr preferRelativeResize="0"/>
          <p:nvPr/>
        </p:nvPicPr>
        <p:blipFill rotWithShape="1">
          <a:blip r:embed="rId3">
            <a:alphaModFix/>
          </a:blip>
          <a:srcRect b="0" l="0" r="0" t="0"/>
          <a:stretch/>
        </p:blipFill>
        <p:spPr>
          <a:xfrm>
            <a:off x="4166886" y="-1"/>
            <a:ext cx="5583953" cy="68294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3"/>
          <p:cNvSpPr txBox="1"/>
          <p:nvPr>
            <p:ph idx="1" type="body"/>
          </p:nvPr>
        </p:nvSpPr>
        <p:spPr>
          <a:xfrm>
            <a:off x="328785" y="6579013"/>
            <a:ext cx="10120335" cy="250425"/>
          </a:xfrm>
          <a:prstGeom prst="rect">
            <a:avLst/>
          </a:prstGeom>
          <a:noFill/>
          <a:ln>
            <a:noFill/>
          </a:ln>
        </p:spPr>
        <p:txBody>
          <a:bodyPr anchorCtr="0" anchor="t" bIns="45700" lIns="91425" spcFirstLastPara="1" rIns="91425" wrap="square" tIns="45700">
            <a:normAutofit fontScale="25000" lnSpcReduction="20000"/>
          </a:bodyPr>
          <a:lstStyle/>
          <a:p>
            <a:pPr indent="-228600" lvl="0" marL="457200" rtl="0" algn="l">
              <a:lnSpc>
                <a:spcPct val="90000"/>
              </a:lnSpc>
              <a:spcBef>
                <a:spcPts val="1000"/>
              </a:spcBef>
              <a:spcAft>
                <a:spcPts val="0"/>
              </a:spcAft>
              <a:buClr>
                <a:schemeClr val="lt2"/>
              </a:buClr>
              <a:buSzPts val="1100"/>
              <a:buNone/>
            </a:pPr>
            <a:r>
              <a:t/>
            </a:r>
            <a:endParaRPr/>
          </a:p>
        </p:txBody>
      </p:sp>
      <p:sp>
        <p:nvSpPr>
          <p:cNvPr id="285" name="Google Shape;285;p13"/>
          <p:cNvSpPr txBox="1"/>
          <p:nvPr>
            <p:ph type="title"/>
          </p:nvPr>
        </p:nvSpPr>
        <p:spPr>
          <a:xfrm>
            <a:off x="328786" y="2007307"/>
            <a:ext cx="3646508" cy="3178152"/>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2400"/>
              <a:buFont typeface="Verdana"/>
              <a:buNone/>
            </a:pPr>
            <a:r>
              <a:rPr lang="it-IT"/>
              <a:t>WP6 3° Evento Disseminazione</a:t>
            </a:r>
            <a:br>
              <a:rPr lang="it-IT"/>
            </a:br>
            <a:br>
              <a:rPr lang="it-IT"/>
            </a:br>
            <a:r>
              <a:rPr lang="it-IT"/>
              <a:t>24 Maggio 2024</a:t>
            </a:r>
            <a:endParaRPr/>
          </a:p>
        </p:txBody>
      </p:sp>
      <p:pic>
        <p:nvPicPr>
          <p:cNvPr id="286" name="Google Shape;286;p13"/>
          <p:cNvPicPr preferRelativeResize="0"/>
          <p:nvPr/>
        </p:nvPicPr>
        <p:blipFill rotWithShape="1">
          <a:blip r:embed="rId3">
            <a:alphaModFix/>
          </a:blip>
          <a:srcRect b="0" l="0" r="0" t="0"/>
          <a:stretch/>
        </p:blipFill>
        <p:spPr>
          <a:xfrm>
            <a:off x="4145280" y="15000"/>
            <a:ext cx="5527040" cy="6843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4"/>
          <p:cNvSpPr txBox="1"/>
          <p:nvPr/>
        </p:nvSpPr>
        <p:spPr>
          <a:xfrm>
            <a:off x="665061" y="4825263"/>
            <a:ext cx="11360700" cy="9165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200"/>
              <a:buFont typeface="Arial"/>
              <a:buNone/>
            </a:pPr>
            <a:r>
              <a:rPr b="0" i="0" lang="it-IT" sz="2200" u="none" cap="none" strike="noStrike">
                <a:solidFill>
                  <a:srgbClr val="FFFFFF"/>
                </a:solidFill>
                <a:latin typeface="Arial"/>
                <a:ea typeface="Arial"/>
                <a:cs typeface="Arial"/>
                <a:sym typeface="Arial"/>
              </a:rPr>
              <a:t>Testo</a:t>
            </a:r>
            <a:endParaRPr b="0" i="0" sz="2200" u="none" cap="none" strike="noStrike">
              <a:solidFill>
                <a:srgbClr val="FFFFFF"/>
              </a:solidFill>
              <a:latin typeface="Arial"/>
              <a:ea typeface="Arial"/>
              <a:cs typeface="Arial"/>
              <a:sym typeface="Arial"/>
            </a:endParaRPr>
          </a:p>
        </p:txBody>
      </p:sp>
      <p:sp>
        <p:nvSpPr>
          <p:cNvPr id="293" name="Google Shape;293;p14"/>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94" name="Google Shape;294;p14"/>
          <p:cNvSpPr/>
          <p:nvPr/>
        </p:nvSpPr>
        <p:spPr>
          <a:xfrm flipH="1" rot="711236">
            <a:off x="6908050"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295" name="Google Shape;295;p14"/>
          <p:cNvGrpSpPr/>
          <p:nvPr/>
        </p:nvGrpSpPr>
        <p:grpSpPr>
          <a:xfrm>
            <a:off x="7448233" y="3577660"/>
            <a:ext cx="2283600" cy="1640953"/>
            <a:chOff x="5796625" y="2541798"/>
            <a:chExt cx="1712700" cy="1230715"/>
          </a:xfrm>
        </p:grpSpPr>
        <p:sp>
          <p:nvSpPr>
            <p:cNvPr id="296" name="Google Shape;296;p14"/>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97" name="Google Shape;297;p14"/>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b="1" i="0" lang="it-IT" sz="1067" u="none" cap="none" strike="noStrike">
                  <a:solidFill>
                    <a:srgbClr val="5E5E5E"/>
                  </a:solidFill>
                  <a:latin typeface="Roboto"/>
                  <a:ea typeface="Roboto"/>
                  <a:cs typeface="Roboto"/>
                  <a:sym typeface="Roboto"/>
                </a:rPr>
                <a:t>FASE 4</a:t>
              </a:r>
              <a:endParaRPr b="1" i="0" sz="1067" u="none" cap="none" strike="noStrike">
                <a:solidFill>
                  <a:srgbClr val="5E5E5E"/>
                </a:solidFill>
                <a:latin typeface="Roboto"/>
                <a:ea typeface="Roboto"/>
                <a:cs typeface="Roboto"/>
                <a:sym typeface="Roboto"/>
              </a:endParaRPr>
            </a:p>
          </p:txBody>
        </p:sp>
        <p:sp>
          <p:nvSpPr>
            <p:cNvPr id="298" name="Google Shape;298;p14"/>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99" name="Google Shape;299;p14"/>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067" u="none" cap="none" strike="noStrike">
                  <a:solidFill>
                    <a:srgbClr val="5E5E5E"/>
                  </a:solidFill>
                  <a:latin typeface="Roboto"/>
                  <a:ea typeface="Roboto"/>
                  <a:cs typeface="Roboto"/>
                  <a:sym typeface="Roboto"/>
                </a:rPr>
                <a:t>I</a:t>
              </a:r>
              <a:r>
                <a:rPr b="1" lang="it-IT" sz="1067">
                  <a:solidFill>
                    <a:srgbClr val="5E5E5E"/>
                  </a:solidFill>
                  <a:latin typeface="Roboto"/>
                  <a:ea typeface="Roboto"/>
                  <a:cs typeface="Roboto"/>
                  <a:sym typeface="Roboto"/>
                </a:rPr>
                <a:t>nterviste</a:t>
              </a:r>
              <a:r>
                <a:rPr b="1" i="0" lang="it-IT" sz="1067" u="none" cap="none" strike="noStrike">
                  <a:solidFill>
                    <a:srgbClr val="5E5E5E"/>
                  </a:solidFill>
                  <a:latin typeface="Roboto"/>
                  <a:ea typeface="Roboto"/>
                  <a:cs typeface="Roboto"/>
                  <a:sym typeface="Roboto"/>
                </a:rPr>
                <a:t> </a:t>
              </a:r>
              <a:endParaRPr b="1" sz="1067">
                <a:solidFill>
                  <a:srgbClr val="5E5E5E"/>
                </a:solidFill>
                <a:latin typeface="Roboto"/>
                <a:ea typeface="Roboto"/>
                <a:cs typeface="Roboto"/>
                <a:sym typeface="Roboto"/>
              </a:endParaRPr>
            </a:p>
            <a:p>
              <a:pPr indent="0" lvl="0" marL="0" marR="0" rtl="0" algn="ctr">
                <a:lnSpc>
                  <a:spcPct val="115000"/>
                </a:lnSpc>
                <a:spcBef>
                  <a:spcPts val="0"/>
                </a:spcBef>
                <a:spcAft>
                  <a:spcPts val="0"/>
                </a:spcAft>
                <a:buNone/>
              </a:pPr>
              <a:r>
                <a:rPr b="1" i="0" lang="it-IT" sz="1067" u="none" cap="none" strike="noStrike">
                  <a:solidFill>
                    <a:srgbClr val="5E5E5E"/>
                  </a:solidFill>
                  <a:latin typeface="Roboto"/>
                  <a:ea typeface="Roboto"/>
                  <a:cs typeface="Roboto"/>
                  <a:sym typeface="Roboto"/>
                </a:rPr>
                <a:t>Figure Professionali/mondo del lavoro</a:t>
              </a:r>
              <a:endParaRPr b="1" i="0" sz="1067" u="none" cap="none" strike="noStrike">
                <a:solidFill>
                  <a:srgbClr val="5E5E5E"/>
                </a:solidFill>
                <a:latin typeface="Roboto"/>
                <a:ea typeface="Roboto"/>
                <a:cs typeface="Roboto"/>
                <a:sym typeface="Roboto"/>
              </a:endParaRPr>
            </a:p>
          </p:txBody>
        </p:sp>
        <p:sp>
          <p:nvSpPr>
            <p:cNvPr id="300" name="Google Shape;300;p14"/>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301" name="Google Shape;301;p14"/>
          <p:cNvSpPr/>
          <p:nvPr/>
        </p:nvSpPr>
        <p:spPr>
          <a:xfrm rot="-711236">
            <a:off x="5199918" y="3502935"/>
            <a:ext cx="1801212" cy="76883"/>
          </a:xfrm>
          <a:prstGeom prst="roundRect">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302" name="Google Shape;302;p14"/>
          <p:cNvGrpSpPr/>
          <p:nvPr/>
        </p:nvGrpSpPr>
        <p:grpSpPr>
          <a:xfrm>
            <a:off x="5777467" y="1842764"/>
            <a:ext cx="2283600" cy="1662337"/>
            <a:chOff x="4409300" y="1219942"/>
            <a:chExt cx="1712700" cy="1246753"/>
          </a:xfrm>
        </p:grpSpPr>
        <p:sp>
          <p:nvSpPr>
            <p:cNvPr id="303" name="Google Shape;303;p14"/>
            <p:cNvSpPr/>
            <p:nvPr/>
          </p:nvSpPr>
          <p:spPr>
            <a:xfrm rot="-1789476">
              <a:off x="5185416" y="2276970"/>
              <a:ext cx="160451" cy="160451"/>
            </a:xfrm>
            <a:prstGeom prst="ellipse">
              <a:avLst/>
            </a:prstGeom>
            <a:solidFill>
              <a:srgbClr val="65EE1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04" name="Google Shape;304;p14"/>
            <p:cNvSpPr txBox="1"/>
            <p:nvPr/>
          </p:nvSpPr>
          <p:spPr>
            <a:xfrm>
              <a:off x="4921731" y="1985297"/>
              <a:ext cx="696900" cy="276000"/>
            </a:xfrm>
            <a:prstGeom prst="rect">
              <a:avLst/>
            </a:prstGeom>
            <a:solidFill>
              <a:schemeClr val="lt1"/>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b="1" i="0" lang="it-IT" sz="1067" u="none" cap="none" strike="noStrike">
                  <a:solidFill>
                    <a:srgbClr val="5E5E5E"/>
                  </a:solidFill>
                  <a:latin typeface="Roboto"/>
                  <a:ea typeface="Roboto"/>
                  <a:cs typeface="Roboto"/>
                  <a:sym typeface="Roboto"/>
                </a:rPr>
                <a:t>FASE</a:t>
              </a:r>
              <a:r>
                <a:rPr b="1" i="0" lang="it-IT" sz="1067" u="none" cap="none" strike="noStrike">
                  <a:solidFill>
                    <a:srgbClr val="5E5E5E"/>
                  </a:solidFill>
                  <a:latin typeface="Roboto"/>
                  <a:ea typeface="Roboto"/>
                  <a:cs typeface="Roboto"/>
                  <a:sym typeface="Roboto"/>
                </a:rPr>
                <a:t> 3</a:t>
              </a:r>
              <a:endParaRPr b="1" i="0" sz="1067" u="none" cap="none" strike="noStrike">
                <a:solidFill>
                  <a:srgbClr val="5E5E5E"/>
                </a:solidFill>
                <a:latin typeface="Roboto"/>
                <a:ea typeface="Roboto"/>
                <a:cs typeface="Roboto"/>
                <a:sym typeface="Roboto"/>
              </a:endParaRPr>
            </a:p>
          </p:txBody>
        </p:sp>
        <p:sp>
          <p:nvSpPr>
            <p:cNvPr id="305" name="Google Shape;305;p14"/>
            <p:cNvSpPr/>
            <p:nvPr/>
          </p:nvSpPr>
          <p:spPr>
            <a:xfrm>
              <a:off x="4409300" y="1219942"/>
              <a:ext cx="1712700" cy="703500"/>
            </a:xfrm>
            <a:prstGeom prst="roundRect">
              <a:avLst>
                <a:gd fmla="val 4485"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06" name="Google Shape;306;p14"/>
            <p:cNvSpPr/>
            <p:nvPr/>
          </p:nvSpPr>
          <p:spPr>
            <a:xfrm rot="10800000">
              <a:off x="5220625" y="1919036"/>
              <a:ext cx="90000" cy="67500"/>
            </a:xfrm>
            <a:prstGeom prst="triangle">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07" name="Google Shape;307;p14"/>
            <p:cNvSpPr txBox="1"/>
            <p:nvPr/>
          </p:nvSpPr>
          <p:spPr>
            <a:xfrm>
              <a:off x="4453550" y="1257142"/>
              <a:ext cx="1624200" cy="624600"/>
            </a:xfrm>
            <a:prstGeom prst="rect">
              <a:avLst/>
            </a:prstGeom>
            <a:solidFill>
              <a:srgbClr val="701C7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lang="it-IT" sz="1067">
                  <a:solidFill>
                    <a:srgbClr val="FFFFFF"/>
                  </a:solidFill>
                  <a:latin typeface="Roboto"/>
                  <a:ea typeface="Roboto"/>
                  <a:cs typeface="Roboto"/>
                  <a:sym typeface="Roboto"/>
                </a:rPr>
                <a:t>Questionario agli </a:t>
              </a:r>
              <a:r>
                <a:rPr b="1" lang="it-IT" sz="1067">
                  <a:solidFill>
                    <a:srgbClr val="FFFFFF"/>
                  </a:solidFill>
                  <a:latin typeface="Roboto"/>
                  <a:ea typeface="Roboto"/>
                  <a:cs typeface="Roboto"/>
                  <a:sym typeface="Roboto"/>
                </a:rPr>
                <a:t>studenti</a:t>
              </a:r>
              <a:endParaRPr b="1" sz="1067">
                <a:solidFill>
                  <a:srgbClr val="FFFFFF"/>
                </a:solidFill>
                <a:latin typeface="Roboto"/>
                <a:ea typeface="Roboto"/>
                <a:cs typeface="Roboto"/>
                <a:sym typeface="Roboto"/>
              </a:endParaRPr>
            </a:p>
            <a:p>
              <a:pPr indent="0" lvl="0" marL="0" marR="0" rtl="0" algn="ctr">
                <a:lnSpc>
                  <a:spcPct val="115000"/>
                </a:lnSpc>
                <a:spcBef>
                  <a:spcPts val="2133"/>
                </a:spcBef>
                <a:spcAft>
                  <a:spcPts val="2133"/>
                </a:spcAft>
                <a:buNone/>
              </a:pPr>
              <a:r>
                <a:rPr b="1" lang="it-IT" sz="1067">
                  <a:solidFill>
                    <a:srgbClr val="FFFFFF"/>
                  </a:solidFill>
                  <a:latin typeface="Roboto"/>
                  <a:ea typeface="Roboto"/>
                  <a:cs typeface="Roboto"/>
                  <a:sym typeface="Roboto"/>
                </a:rPr>
                <a:t>Fosus group  laureati</a:t>
              </a:r>
              <a:endParaRPr b="1" i="0" sz="1067" u="none" cap="none" strike="noStrike">
                <a:solidFill>
                  <a:srgbClr val="5E5E5E"/>
                </a:solidFill>
                <a:latin typeface="Arial"/>
                <a:ea typeface="Arial"/>
                <a:cs typeface="Arial"/>
                <a:sym typeface="Arial"/>
              </a:endParaRPr>
            </a:p>
          </p:txBody>
        </p:sp>
      </p:grpSp>
      <p:sp>
        <p:nvSpPr>
          <p:cNvPr id="308" name="Google Shape;308;p14"/>
          <p:cNvSpPr/>
          <p:nvPr/>
        </p:nvSpPr>
        <p:spPr>
          <a:xfrm flipH="1" rot="711236">
            <a:off x="3477678" y="3502935"/>
            <a:ext cx="1801212" cy="76883"/>
          </a:xfrm>
          <a:prstGeom prst="roundRect">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309" name="Google Shape;309;p14"/>
          <p:cNvGrpSpPr/>
          <p:nvPr/>
        </p:nvGrpSpPr>
        <p:grpSpPr>
          <a:xfrm>
            <a:off x="4102251" y="3577660"/>
            <a:ext cx="2283600" cy="1640953"/>
            <a:chOff x="3021975" y="2541798"/>
            <a:chExt cx="1712700" cy="1230715"/>
          </a:xfrm>
        </p:grpSpPr>
        <p:sp>
          <p:nvSpPr>
            <p:cNvPr id="310" name="Google Shape;310;p14"/>
            <p:cNvSpPr txBox="1"/>
            <p:nvPr/>
          </p:nvSpPr>
          <p:spPr>
            <a:xfrm>
              <a:off x="3529877"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b="1" i="0" lang="it-IT" sz="1067" u="none" cap="none" strike="noStrike">
                  <a:solidFill>
                    <a:srgbClr val="701C7F"/>
                  </a:solidFill>
                  <a:latin typeface="Roboto"/>
                  <a:ea typeface="Roboto"/>
                  <a:cs typeface="Roboto"/>
                  <a:sym typeface="Roboto"/>
                </a:rPr>
                <a:t>FASE 2</a:t>
              </a:r>
              <a:endParaRPr b="1" i="0" sz="1067" u="none" cap="none" strike="noStrike">
                <a:solidFill>
                  <a:srgbClr val="701C7F"/>
                </a:solidFill>
                <a:latin typeface="Roboto"/>
                <a:ea typeface="Roboto"/>
                <a:cs typeface="Roboto"/>
                <a:sym typeface="Roboto"/>
              </a:endParaRPr>
            </a:p>
          </p:txBody>
        </p:sp>
        <p:sp>
          <p:nvSpPr>
            <p:cNvPr id="311" name="Google Shape;311;p14"/>
            <p:cNvSpPr/>
            <p:nvPr/>
          </p:nvSpPr>
          <p:spPr>
            <a:xfrm rot="-1789476">
              <a:off x="3798091" y="2571072"/>
              <a:ext cx="160451" cy="160451"/>
            </a:xfrm>
            <a:prstGeom prst="ellipse">
              <a:avLst/>
            </a:prstGeom>
            <a:solidFill>
              <a:srgbClr val="65EE1F"/>
            </a:solidFill>
            <a:ln cap="flat" cmpd="sng" w="38100">
              <a:solidFill>
                <a:srgbClr val="701C7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12" name="Google Shape;312;p14"/>
            <p:cNvSpPr/>
            <p:nvPr/>
          </p:nvSpPr>
          <p:spPr>
            <a:xfrm>
              <a:off x="3021975" y="3069013"/>
              <a:ext cx="1712700" cy="703500"/>
            </a:xfrm>
            <a:prstGeom prst="roundRect">
              <a:avLst>
                <a:gd fmla="val 4485"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13" name="Google Shape;313;p14"/>
            <p:cNvSpPr txBox="1"/>
            <p:nvPr/>
          </p:nvSpPr>
          <p:spPr>
            <a:xfrm>
              <a:off x="306622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067" u="none" cap="none" strike="noStrike">
                  <a:solidFill>
                    <a:srgbClr val="FFFFFF"/>
                  </a:solidFill>
                  <a:latin typeface="Roboto"/>
                  <a:ea typeface="Roboto"/>
                  <a:cs typeface="Roboto"/>
                  <a:sym typeface="Roboto"/>
                </a:rPr>
                <a:t>Analisi Documentale </a:t>
              </a:r>
              <a:endParaRPr b="1" i="0" sz="1067"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2133"/>
                </a:spcAft>
                <a:buNone/>
              </a:pPr>
              <a:r>
                <a:rPr b="0" i="0" lang="it-IT" sz="1067" u="none" cap="none" strike="noStrike">
                  <a:solidFill>
                    <a:srgbClr val="FFFFFF"/>
                  </a:solidFill>
                  <a:latin typeface="Roboto"/>
                  <a:ea typeface="Roboto"/>
                  <a:cs typeface="Roboto"/>
                  <a:sym typeface="Roboto"/>
                </a:rPr>
                <a:t>Software NVIVO</a:t>
              </a:r>
              <a:endParaRPr b="0" i="0" sz="1067" u="none" cap="none" strike="noStrike">
                <a:solidFill>
                  <a:srgbClr val="FFFFFF"/>
                </a:solidFill>
                <a:latin typeface="Roboto"/>
                <a:ea typeface="Roboto"/>
                <a:cs typeface="Roboto"/>
                <a:sym typeface="Roboto"/>
              </a:endParaRPr>
            </a:p>
          </p:txBody>
        </p:sp>
        <p:sp>
          <p:nvSpPr>
            <p:cNvPr id="314" name="Google Shape;314;p14"/>
            <p:cNvSpPr/>
            <p:nvPr/>
          </p:nvSpPr>
          <p:spPr>
            <a:xfrm>
              <a:off x="3833325" y="3004364"/>
              <a:ext cx="90000" cy="67500"/>
            </a:xfrm>
            <a:prstGeom prst="triangle">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315" name="Google Shape;315;p14"/>
          <p:cNvGrpSpPr/>
          <p:nvPr/>
        </p:nvGrpSpPr>
        <p:grpSpPr>
          <a:xfrm>
            <a:off x="2450800" y="1656430"/>
            <a:ext cx="2283600" cy="1662337"/>
            <a:chOff x="1637475" y="1219942"/>
            <a:chExt cx="1712700" cy="1246753"/>
          </a:xfrm>
        </p:grpSpPr>
        <p:sp>
          <p:nvSpPr>
            <p:cNvPr id="316" name="Google Shape;316;p14"/>
            <p:cNvSpPr/>
            <p:nvPr/>
          </p:nvSpPr>
          <p:spPr>
            <a:xfrm>
              <a:off x="1637475" y="1219942"/>
              <a:ext cx="1712700" cy="703500"/>
            </a:xfrm>
            <a:prstGeom prst="roundRect">
              <a:avLst>
                <a:gd fmla="val 4485"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17" name="Google Shape;317;p14"/>
            <p:cNvSpPr txBox="1"/>
            <p:nvPr/>
          </p:nvSpPr>
          <p:spPr>
            <a:xfrm>
              <a:off x="2144544"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b="1" i="0" lang="it-IT" sz="1067" u="none" cap="none" strike="noStrike">
                  <a:solidFill>
                    <a:srgbClr val="701C7F"/>
                  </a:solidFill>
                  <a:latin typeface="Roboto"/>
                  <a:ea typeface="Roboto"/>
                  <a:cs typeface="Roboto"/>
                  <a:sym typeface="Roboto"/>
                </a:rPr>
                <a:t> FASE 1</a:t>
              </a:r>
              <a:endParaRPr b="1" i="0" sz="1067" u="none" cap="none" strike="noStrike">
                <a:solidFill>
                  <a:srgbClr val="701C7F"/>
                </a:solidFill>
                <a:latin typeface="Roboto"/>
                <a:ea typeface="Roboto"/>
                <a:cs typeface="Roboto"/>
                <a:sym typeface="Roboto"/>
              </a:endParaRPr>
            </a:p>
          </p:txBody>
        </p:sp>
        <p:sp>
          <p:nvSpPr>
            <p:cNvPr id="318" name="Google Shape;318;p14"/>
            <p:cNvSpPr/>
            <p:nvPr/>
          </p:nvSpPr>
          <p:spPr>
            <a:xfrm rot="10800000">
              <a:off x="2448800" y="1919036"/>
              <a:ext cx="90000" cy="67500"/>
            </a:xfrm>
            <a:prstGeom prst="triangle">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19" name="Google Shape;319;p14"/>
            <p:cNvSpPr txBox="1"/>
            <p:nvPr/>
          </p:nvSpPr>
          <p:spPr>
            <a:xfrm>
              <a:off x="1681725"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1" i="0" lang="it-IT" sz="1067" u="none" cap="none" strike="noStrike">
                  <a:solidFill>
                    <a:srgbClr val="FFFFFF"/>
                  </a:solidFill>
                  <a:latin typeface="Roboto"/>
                  <a:ea typeface="Roboto"/>
                  <a:cs typeface="Roboto"/>
                  <a:sym typeface="Roboto"/>
                </a:rPr>
                <a:t> Analisi Letteratura</a:t>
              </a:r>
              <a:r>
                <a:rPr b="0" i="0" lang="it-IT" sz="1067" u="none" cap="none" strike="noStrike">
                  <a:solidFill>
                    <a:srgbClr val="FFFFFF"/>
                  </a:solidFill>
                  <a:latin typeface="Roboto"/>
                  <a:ea typeface="Roboto"/>
                  <a:cs typeface="Roboto"/>
                  <a:sym typeface="Roboto"/>
                </a:rPr>
                <a:t>: </a:t>
              </a:r>
              <a:endParaRPr b="0" i="0" sz="1067"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None/>
              </a:pPr>
              <a:r>
                <a:rPr b="0" i="0" lang="it-IT" sz="1067" u="none" cap="none" strike="noStrike">
                  <a:solidFill>
                    <a:srgbClr val="FFFFFF"/>
                  </a:solidFill>
                  <a:latin typeface="Roboto"/>
                  <a:ea typeface="Roboto"/>
                  <a:cs typeface="Roboto"/>
                  <a:sym typeface="Roboto"/>
                </a:rPr>
                <a:t>Pedagogia Employability </a:t>
              </a:r>
              <a:endParaRPr b="0" i="0" sz="1067"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None/>
              </a:pPr>
              <a:r>
                <a:rPr b="0" i="0" lang="it-IT" sz="1067" u="none" cap="none" strike="noStrike">
                  <a:solidFill>
                    <a:srgbClr val="FFFFFF"/>
                  </a:solidFill>
                  <a:latin typeface="Roboto"/>
                  <a:ea typeface="Roboto"/>
                  <a:cs typeface="Roboto"/>
                  <a:sym typeface="Roboto"/>
                </a:rPr>
                <a:t>(Yorke &amp; Knight)</a:t>
              </a:r>
              <a:endParaRPr b="0" i="0" sz="1067" u="none" cap="none" strike="noStrike">
                <a:solidFill>
                  <a:srgbClr val="FFFFFF"/>
                </a:solidFill>
                <a:latin typeface="Roboto"/>
                <a:ea typeface="Roboto"/>
                <a:cs typeface="Roboto"/>
                <a:sym typeface="Roboto"/>
              </a:endParaRPr>
            </a:p>
          </p:txBody>
        </p:sp>
        <p:sp>
          <p:nvSpPr>
            <p:cNvPr id="320" name="Google Shape;320;p14"/>
            <p:cNvSpPr/>
            <p:nvPr/>
          </p:nvSpPr>
          <p:spPr>
            <a:xfrm rot="-1789476">
              <a:off x="2410765" y="2276970"/>
              <a:ext cx="160451" cy="160451"/>
            </a:xfrm>
            <a:prstGeom prst="ellipse">
              <a:avLst/>
            </a:prstGeom>
            <a:solidFill>
              <a:srgbClr val="00FF00"/>
            </a:solidFill>
            <a:ln cap="flat" cmpd="sng" w="38100">
              <a:solidFill>
                <a:srgbClr val="701C7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grpSp>
        <p:nvGrpSpPr>
          <p:cNvPr id="321" name="Google Shape;321;p14"/>
          <p:cNvGrpSpPr/>
          <p:nvPr/>
        </p:nvGrpSpPr>
        <p:grpSpPr>
          <a:xfrm>
            <a:off x="9324433" y="1842764"/>
            <a:ext cx="2283600" cy="1662337"/>
            <a:chOff x="4409300" y="1219942"/>
            <a:chExt cx="1712700" cy="1246753"/>
          </a:xfrm>
        </p:grpSpPr>
        <p:sp>
          <p:nvSpPr>
            <p:cNvPr id="322" name="Google Shape;322;p14"/>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23" name="Google Shape;323;p14"/>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b="1" i="0" lang="it-IT" sz="1067" u="none" cap="none" strike="noStrike">
                  <a:solidFill>
                    <a:srgbClr val="5E5E5E"/>
                  </a:solidFill>
                  <a:latin typeface="Roboto"/>
                  <a:ea typeface="Roboto"/>
                  <a:cs typeface="Roboto"/>
                  <a:sym typeface="Roboto"/>
                </a:rPr>
                <a:t>FASE 5</a:t>
              </a:r>
              <a:endParaRPr b="1" i="0" sz="1067" u="none" cap="none" strike="noStrike">
                <a:solidFill>
                  <a:srgbClr val="5E5E5E"/>
                </a:solidFill>
                <a:latin typeface="Roboto"/>
                <a:ea typeface="Roboto"/>
                <a:cs typeface="Roboto"/>
                <a:sym typeface="Roboto"/>
              </a:endParaRPr>
            </a:p>
          </p:txBody>
        </p:sp>
        <p:sp>
          <p:nvSpPr>
            <p:cNvPr id="324" name="Google Shape;324;p14"/>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25" name="Google Shape;325;p14"/>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26" name="Google Shape;326;p14"/>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067" u="none" cap="none" strike="noStrike">
                  <a:solidFill>
                    <a:srgbClr val="5E5E5E"/>
                  </a:solidFill>
                  <a:latin typeface="Roboto"/>
                  <a:ea typeface="Roboto"/>
                  <a:cs typeface="Roboto"/>
                  <a:sym typeface="Roboto"/>
                </a:rPr>
                <a:t>Interviste</a:t>
              </a:r>
              <a:endParaRPr b="1" sz="1067">
                <a:solidFill>
                  <a:srgbClr val="5E5E5E"/>
                </a:solidFill>
                <a:latin typeface="Roboto"/>
                <a:ea typeface="Roboto"/>
                <a:cs typeface="Roboto"/>
                <a:sym typeface="Roboto"/>
              </a:endParaRPr>
            </a:p>
            <a:p>
              <a:pPr indent="0" lvl="0" marL="0" marR="0" rtl="0" algn="ctr">
                <a:lnSpc>
                  <a:spcPct val="115000"/>
                </a:lnSpc>
                <a:spcBef>
                  <a:spcPts val="0"/>
                </a:spcBef>
                <a:spcAft>
                  <a:spcPts val="0"/>
                </a:spcAft>
                <a:buNone/>
              </a:pPr>
              <a:r>
                <a:rPr b="1" lang="it-IT" sz="1067">
                  <a:solidFill>
                    <a:srgbClr val="5E5E5E"/>
                  </a:solidFill>
                  <a:latin typeface="Roboto"/>
                  <a:ea typeface="Roboto"/>
                  <a:cs typeface="Roboto"/>
                  <a:sym typeface="Roboto"/>
                </a:rPr>
                <a:t>Operatori </a:t>
              </a:r>
              <a:r>
                <a:rPr b="1" lang="it-IT" sz="1067">
                  <a:solidFill>
                    <a:srgbClr val="5E5E5E"/>
                  </a:solidFill>
                  <a:latin typeface="Roboto"/>
                  <a:ea typeface="Roboto"/>
                  <a:cs typeface="Roboto"/>
                  <a:sym typeface="Roboto"/>
                </a:rPr>
                <a:t>orientamento</a:t>
              </a:r>
              <a:r>
                <a:rPr b="1" lang="it-IT" sz="1067">
                  <a:solidFill>
                    <a:srgbClr val="5E5E5E"/>
                  </a:solidFill>
                  <a:latin typeface="Roboto"/>
                  <a:ea typeface="Roboto"/>
                  <a:cs typeface="Roboto"/>
                  <a:sym typeface="Roboto"/>
                </a:rPr>
                <a:t> </a:t>
              </a:r>
              <a:endParaRPr b="1" i="0" sz="1067" u="none" cap="none" strike="noStrike">
                <a:solidFill>
                  <a:srgbClr val="5E5E5E"/>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5"/>
          <p:cNvSpPr txBox="1"/>
          <p:nvPr/>
        </p:nvSpPr>
        <p:spPr>
          <a:xfrm>
            <a:off x="2076226" y="2259106"/>
            <a:ext cx="7229139"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it-IT" sz="2400" u="none" cap="none" strike="noStrike">
                <a:solidFill>
                  <a:srgbClr val="000000"/>
                </a:solidFill>
                <a:latin typeface="Arial"/>
                <a:ea typeface="Arial"/>
                <a:cs typeface="Arial"/>
                <a:sym typeface="Arial"/>
              </a:rPr>
              <a:t>          </a:t>
            </a:r>
            <a:r>
              <a:rPr b="1" i="0" lang="it-IT" sz="2800" u="none" cap="none" strike="noStrike">
                <a:solidFill>
                  <a:srgbClr val="000000"/>
                </a:solidFill>
                <a:latin typeface="Arial"/>
                <a:ea typeface="Arial"/>
                <a:cs typeface="Arial"/>
                <a:sym typeface="Arial"/>
              </a:rPr>
              <a:t>Remploy Ringrazia i presenti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4173966" y="0"/>
            <a:ext cx="8018033" cy="63093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95" name="Google Shape;95;p2"/>
          <p:cNvSpPr txBox="1"/>
          <p:nvPr/>
        </p:nvSpPr>
        <p:spPr>
          <a:xfrm>
            <a:off x="1018309" y="1445513"/>
            <a:ext cx="8499300" cy="743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t/>
            </a:r>
            <a:endParaRPr b="0" i="0" sz="2800" u="none" cap="none" strike="noStrike">
              <a:solidFill>
                <a:srgbClr val="3A6985"/>
              </a:solidFill>
              <a:latin typeface="Georgia"/>
              <a:ea typeface="Georgia"/>
              <a:cs typeface="Georgia"/>
              <a:sym typeface="Georgia"/>
            </a:endParaRPr>
          </a:p>
        </p:txBody>
      </p:sp>
      <p:grpSp>
        <p:nvGrpSpPr>
          <p:cNvPr id="96" name="Google Shape;96;p2"/>
          <p:cNvGrpSpPr/>
          <p:nvPr/>
        </p:nvGrpSpPr>
        <p:grpSpPr>
          <a:xfrm>
            <a:off x="4292427" y="8678"/>
            <a:ext cx="7239771" cy="6309361"/>
            <a:chOff x="4710045" y="1149898"/>
            <a:chExt cx="3361174" cy="3353100"/>
          </a:xfrm>
        </p:grpSpPr>
        <p:sp>
          <p:nvSpPr>
            <p:cNvPr id="97" name="Google Shape;97;p2"/>
            <p:cNvSpPr/>
            <p:nvPr/>
          </p:nvSpPr>
          <p:spPr>
            <a:xfrm>
              <a:off x="4850119" y="1149898"/>
              <a:ext cx="3221100" cy="3353100"/>
            </a:xfrm>
            <a:prstGeom prst="ellipse">
              <a:avLst/>
            </a:prstGeom>
            <a:solidFill>
              <a:srgbClr val="E06666"/>
            </a:solidFill>
            <a:ln>
              <a:noFill/>
            </a:ln>
          </p:spPr>
          <p:txBody>
            <a:bodyPr anchorCtr="0" anchor="ctr" bIns="121900" lIns="121900" spcFirstLastPara="1" rIns="121900" wrap="square" tIns="121900">
              <a:noAutofit/>
            </a:bodyPr>
            <a:lstStyle/>
            <a:p>
              <a:pPr indent="0" lvl="0" marL="0" marR="0" rtl="0" algn="ctr">
                <a:lnSpc>
                  <a:spcPct val="150000"/>
                </a:lnSpc>
                <a:spcBef>
                  <a:spcPts val="1067"/>
                </a:spcBef>
                <a:spcAft>
                  <a:spcPts val="0"/>
                </a:spcAft>
                <a:buNone/>
              </a:pPr>
              <a:r>
                <a:t/>
              </a:r>
              <a:endParaRPr b="0" i="1" sz="2533" u="none" cap="none" strike="noStrike">
                <a:solidFill>
                  <a:schemeClr val="dk1"/>
                </a:solidFill>
                <a:latin typeface="Verdana"/>
                <a:ea typeface="Verdana"/>
                <a:cs typeface="Verdana"/>
                <a:sym typeface="Verdana"/>
              </a:endParaRPr>
            </a:p>
            <a:p>
              <a:pPr indent="0" lvl="0" marL="0" marR="0" rtl="0" algn="ctr">
                <a:lnSpc>
                  <a:spcPct val="150000"/>
                </a:lnSpc>
                <a:spcBef>
                  <a:spcPts val="1067"/>
                </a:spcBef>
                <a:spcAft>
                  <a:spcPts val="0"/>
                </a:spcAft>
                <a:buNone/>
              </a:pPr>
              <a:r>
                <a:t/>
              </a:r>
              <a:endParaRPr b="0" i="1" sz="2533" u="none" cap="none" strike="noStrike">
                <a:solidFill>
                  <a:schemeClr val="dk1"/>
                </a:solidFill>
                <a:latin typeface="Verdana"/>
                <a:ea typeface="Verdana"/>
                <a:cs typeface="Verdana"/>
                <a:sym typeface="Verdana"/>
              </a:endParaRPr>
            </a:p>
            <a:p>
              <a:pPr indent="0" lvl="0" marL="0" marR="0" rtl="0" algn="ctr">
                <a:lnSpc>
                  <a:spcPct val="100000"/>
                </a:lnSpc>
                <a:spcBef>
                  <a:spcPts val="1067"/>
                </a:spcBef>
                <a:spcAft>
                  <a:spcPts val="0"/>
                </a:spcAft>
                <a:buNone/>
              </a:pPr>
              <a:r>
                <a:rPr b="1" i="1" lang="it-IT" sz="2400" u="none" cap="none" strike="noStrike">
                  <a:solidFill>
                    <a:schemeClr val="dk1"/>
                  </a:solidFill>
                  <a:latin typeface="Verdana"/>
                  <a:ea typeface="Verdana"/>
                  <a:cs typeface="Verdana"/>
                  <a:sym typeface="Verdana"/>
                </a:rPr>
                <a:t>Quali politiche e strategie</a:t>
              </a:r>
              <a:endParaRPr b="1" i="1" sz="2400" u="none" cap="none" strike="noStrike">
                <a:solidFill>
                  <a:schemeClr val="dk1"/>
                </a:solidFill>
                <a:latin typeface="Verdana"/>
                <a:ea typeface="Verdana"/>
                <a:cs typeface="Verdana"/>
                <a:sym typeface="Verdana"/>
              </a:endParaRPr>
            </a:p>
            <a:p>
              <a:pPr indent="0" lvl="0" marL="0" marR="0" rtl="0" algn="ctr">
                <a:lnSpc>
                  <a:spcPct val="100000"/>
                </a:lnSpc>
                <a:spcBef>
                  <a:spcPts val="1067"/>
                </a:spcBef>
                <a:spcAft>
                  <a:spcPts val="0"/>
                </a:spcAft>
                <a:buNone/>
              </a:pPr>
              <a:r>
                <a:rPr b="1" i="1" lang="it-IT" sz="2400" u="none" cap="none" strike="noStrike">
                  <a:solidFill>
                    <a:schemeClr val="dk1"/>
                  </a:solidFill>
                  <a:latin typeface="Verdana"/>
                  <a:ea typeface="Verdana"/>
                  <a:cs typeface="Verdana"/>
                  <a:sym typeface="Verdana"/>
                </a:rPr>
                <a:t>per i percorsi di</a:t>
              </a:r>
              <a:endParaRPr b="1" i="1" sz="2400" u="none" cap="none" strike="noStrike">
                <a:solidFill>
                  <a:schemeClr val="dk1"/>
                </a:solidFill>
                <a:latin typeface="Verdana"/>
                <a:ea typeface="Verdana"/>
                <a:cs typeface="Verdana"/>
                <a:sym typeface="Verdana"/>
              </a:endParaRPr>
            </a:p>
            <a:p>
              <a:pPr indent="0" lvl="0" marL="0" marR="0" rtl="0" algn="ctr">
                <a:lnSpc>
                  <a:spcPct val="100000"/>
                </a:lnSpc>
                <a:spcBef>
                  <a:spcPts val="1067"/>
                </a:spcBef>
                <a:spcAft>
                  <a:spcPts val="0"/>
                </a:spcAft>
                <a:buNone/>
              </a:pPr>
              <a:r>
                <a:rPr b="1" i="1" lang="it-IT" sz="2400" u="none" cap="none" strike="noStrike">
                  <a:solidFill>
                    <a:schemeClr val="dk1"/>
                  </a:solidFill>
                  <a:latin typeface="Verdana"/>
                  <a:ea typeface="Verdana"/>
                  <a:cs typeface="Verdana"/>
                  <a:sym typeface="Verdana"/>
                </a:rPr>
                <a:t>employability degli</a:t>
              </a:r>
              <a:endParaRPr b="1" i="1" sz="2400" u="none" cap="none" strike="noStrike">
                <a:solidFill>
                  <a:schemeClr val="dk1"/>
                </a:solidFill>
                <a:latin typeface="Verdana"/>
                <a:ea typeface="Verdana"/>
                <a:cs typeface="Verdana"/>
                <a:sym typeface="Verdana"/>
              </a:endParaRPr>
            </a:p>
            <a:p>
              <a:pPr indent="0" lvl="0" marL="0" marR="0" rtl="0" algn="ctr">
                <a:lnSpc>
                  <a:spcPct val="100000"/>
                </a:lnSpc>
                <a:spcBef>
                  <a:spcPts val="1067"/>
                </a:spcBef>
                <a:spcAft>
                  <a:spcPts val="0"/>
                </a:spcAft>
                <a:buNone/>
              </a:pPr>
              <a:r>
                <a:rPr b="1" i="1" lang="it-IT" sz="2400" u="none" cap="none" strike="noStrike">
                  <a:solidFill>
                    <a:schemeClr val="dk1"/>
                  </a:solidFill>
                  <a:latin typeface="Verdana"/>
                  <a:ea typeface="Verdana"/>
                  <a:cs typeface="Verdana"/>
                  <a:sym typeface="Verdana"/>
                </a:rPr>
                <a:t>studenti magistrali di area</a:t>
              </a:r>
              <a:endParaRPr b="1" i="1" sz="2400" u="none" cap="none" strike="noStrike">
                <a:solidFill>
                  <a:schemeClr val="dk1"/>
                </a:solidFill>
                <a:latin typeface="Verdana"/>
                <a:ea typeface="Verdana"/>
                <a:cs typeface="Verdana"/>
                <a:sym typeface="Verdana"/>
              </a:endParaRPr>
            </a:p>
            <a:p>
              <a:pPr indent="0" lvl="0" marL="0" marR="0" rtl="0" algn="ctr">
                <a:lnSpc>
                  <a:spcPct val="100000"/>
                </a:lnSpc>
                <a:spcBef>
                  <a:spcPts val="1067"/>
                </a:spcBef>
                <a:spcAft>
                  <a:spcPts val="0"/>
                </a:spcAft>
                <a:buNone/>
              </a:pPr>
              <a:r>
                <a:rPr b="1" i="1" lang="it-IT" sz="2400" u="none" cap="none" strike="noStrike">
                  <a:solidFill>
                    <a:schemeClr val="dk1"/>
                  </a:solidFill>
                  <a:latin typeface="Verdana"/>
                  <a:ea typeface="Verdana"/>
                  <a:cs typeface="Verdana"/>
                  <a:sym typeface="Verdana"/>
                </a:rPr>
                <a:t>pedagogica ?</a:t>
              </a:r>
              <a:endParaRPr b="1" i="1" sz="2400" u="none" cap="none" strike="noStrike">
                <a:solidFill>
                  <a:schemeClr val="dk1"/>
                </a:solidFill>
                <a:latin typeface="Verdana"/>
                <a:ea typeface="Verdana"/>
                <a:cs typeface="Verdana"/>
                <a:sym typeface="Verdana"/>
              </a:endParaRPr>
            </a:p>
            <a:p>
              <a:pPr indent="0" lvl="0" marL="0" marR="0" rtl="0" algn="ctr">
                <a:lnSpc>
                  <a:spcPct val="150000"/>
                </a:lnSpc>
                <a:spcBef>
                  <a:spcPts val="1067"/>
                </a:spcBef>
                <a:spcAft>
                  <a:spcPts val="0"/>
                </a:spcAft>
                <a:buNone/>
              </a:pPr>
              <a:r>
                <a:t/>
              </a:r>
              <a:endParaRPr b="0" i="1" sz="2533"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98" name="Google Shape;98;p2"/>
            <p:cNvSpPr txBox="1"/>
            <p:nvPr/>
          </p:nvSpPr>
          <p:spPr>
            <a:xfrm>
              <a:off x="4710045" y="2308679"/>
              <a:ext cx="1578000" cy="744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b="0" i="0" sz="1333" u="none" cap="none" strike="noStrike">
                <a:solidFill>
                  <a:srgbClr val="FFFFFF"/>
                </a:solidFill>
                <a:latin typeface="Roboto"/>
                <a:ea typeface="Roboto"/>
                <a:cs typeface="Roboto"/>
                <a:sym typeface="Roboto"/>
              </a:endParaRPr>
            </a:p>
          </p:txBody>
        </p:sp>
      </p:grpSp>
      <p:sp>
        <p:nvSpPr>
          <p:cNvPr id="99" name="Google Shape;99;p2"/>
          <p:cNvSpPr txBox="1"/>
          <p:nvPr/>
        </p:nvSpPr>
        <p:spPr>
          <a:xfrm>
            <a:off x="204396" y="494853"/>
            <a:ext cx="3639576" cy="45550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000" u="none" cap="none" strike="noStrike">
                <a:solidFill>
                  <a:schemeClr val="dk2"/>
                </a:solidFill>
                <a:latin typeface="Arial"/>
                <a:ea typeface="Arial"/>
                <a:cs typeface="Arial"/>
                <a:sym typeface="Arial"/>
              </a:rPr>
              <a:t>Domanda di ricerca di Remploy</a:t>
            </a:r>
            <a:endParaRPr b="0"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a:p>
            <a:pPr indent="-342900" lvl="0" marL="342900" marR="0" rtl="0" algn="l">
              <a:lnSpc>
                <a:spcPct val="120000"/>
              </a:lnSpc>
              <a:spcBef>
                <a:spcPts val="0"/>
              </a:spcBef>
              <a:spcAft>
                <a:spcPts val="0"/>
              </a:spcAft>
              <a:buClr>
                <a:schemeClr val="dk1"/>
              </a:buClr>
              <a:buSzPts val="2000"/>
              <a:buFont typeface="Calibri"/>
              <a:buChar char="-"/>
            </a:pPr>
            <a:r>
              <a:rPr b="0" i="0" lang="it-IT" sz="2000" u="none" cap="none" strike="noStrike">
                <a:solidFill>
                  <a:schemeClr val="dk1"/>
                </a:solidFill>
                <a:latin typeface="Helvetica Neue"/>
                <a:ea typeface="Helvetica Neue"/>
                <a:cs typeface="Helvetica Neue"/>
                <a:sym typeface="Helvetica Neue"/>
              </a:rPr>
              <a:t>Il costrutto pedagogico di employability </a:t>
            </a:r>
            <a:endParaRPr b="0" i="0" sz="2000" u="none" cap="none" strike="noStrike">
              <a:solidFill>
                <a:srgbClr val="000000"/>
              </a:solidFill>
              <a:latin typeface="Arial"/>
              <a:ea typeface="Arial"/>
              <a:cs typeface="Arial"/>
              <a:sym typeface="Arial"/>
            </a:endParaRPr>
          </a:p>
          <a:p>
            <a:pPr indent="-342900" lvl="0" marL="342900" marR="0" rtl="0" algn="l">
              <a:lnSpc>
                <a:spcPct val="120000"/>
              </a:lnSpc>
              <a:spcBef>
                <a:spcPts val="0"/>
              </a:spcBef>
              <a:spcAft>
                <a:spcPts val="0"/>
              </a:spcAft>
              <a:buClr>
                <a:schemeClr val="dk1"/>
              </a:buClr>
              <a:buSzPts val="2000"/>
              <a:buFont typeface="Calibri"/>
              <a:buChar char="-"/>
            </a:pPr>
            <a:r>
              <a:rPr b="0" i="0" lang="it-IT" sz="2000" u="none" cap="none" strike="noStrike">
                <a:solidFill>
                  <a:schemeClr val="dk1"/>
                </a:solidFill>
                <a:latin typeface="Helvetica Neue"/>
                <a:ea typeface="Helvetica Neue"/>
                <a:cs typeface="Helvetica Neue"/>
                <a:sym typeface="Helvetica Neue"/>
              </a:rPr>
              <a:t>Modelli di sostegno alla “good transition” (cornice pedagogica)</a:t>
            </a:r>
            <a:endParaRPr/>
          </a:p>
          <a:p>
            <a:pPr indent="-342900" lvl="0" marL="342900" marR="0" rtl="0" algn="l">
              <a:lnSpc>
                <a:spcPct val="120000"/>
              </a:lnSpc>
              <a:spcBef>
                <a:spcPts val="0"/>
              </a:spcBef>
              <a:spcAft>
                <a:spcPts val="0"/>
              </a:spcAft>
              <a:buClr>
                <a:schemeClr val="dk1"/>
              </a:buClr>
              <a:buSzPts val="2000"/>
              <a:buFont typeface="Calibri"/>
              <a:buChar char="-"/>
            </a:pPr>
            <a:r>
              <a:rPr b="0" i="1" lang="it-IT" sz="2000" u="none" cap="none" strike="noStrike">
                <a:solidFill>
                  <a:schemeClr val="dk1"/>
                </a:solidFill>
                <a:latin typeface="Helvetica Neue"/>
                <a:ea typeface="Helvetica Neue"/>
                <a:cs typeface="Helvetica Neue"/>
                <a:sym typeface="Helvetica Neue"/>
              </a:rPr>
              <a:t>Core competence</a:t>
            </a:r>
            <a:r>
              <a:rPr b="0" i="0" lang="it-IT" sz="2000" u="none" cap="none" strike="noStrike">
                <a:solidFill>
                  <a:schemeClr val="dk1"/>
                </a:solidFill>
                <a:latin typeface="Helvetica Neue"/>
                <a:ea typeface="Helvetica Neue"/>
                <a:cs typeface="Helvetica Neue"/>
                <a:sym typeface="Helvetica Neue"/>
              </a:rPr>
              <a:t> per la transizione al lavoro (modello integrato sistemico).</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4173966" y="0"/>
            <a:ext cx="8018033" cy="63093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106" name="Google Shape;106;p3"/>
          <p:cNvSpPr txBox="1"/>
          <p:nvPr/>
        </p:nvSpPr>
        <p:spPr>
          <a:xfrm>
            <a:off x="1018309" y="1445513"/>
            <a:ext cx="8499300" cy="743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t/>
            </a:r>
            <a:endParaRPr b="0" i="0" sz="2800" u="none" cap="none" strike="noStrike">
              <a:solidFill>
                <a:srgbClr val="3A6985"/>
              </a:solidFill>
              <a:latin typeface="Georgia"/>
              <a:ea typeface="Georgia"/>
              <a:cs typeface="Georgia"/>
              <a:sym typeface="Georgia"/>
            </a:endParaRPr>
          </a:p>
        </p:txBody>
      </p:sp>
      <p:grpSp>
        <p:nvGrpSpPr>
          <p:cNvPr id="107" name="Google Shape;107;p3"/>
          <p:cNvGrpSpPr/>
          <p:nvPr/>
        </p:nvGrpSpPr>
        <p:grpSpPr>
          <a:xfrm>
            <a:off x="2840019" y="75304"/>
            <a:ext cx="8788998" cy="6531830"/>
            <a:chOff x="3996479" y="1282498"/>
            <a:chExt cx="4074740" cy="3220500"/>
          </a:xfrm>
        </p:grpSpPr>
        <p:sp>
          <p:nvSpPr>
            <p:cNvPr id="108" name="Google Shape;108;p3"/>
            <p:cNvSpPr/>
            <p:nvPr/>
          </p:nvSpPr>
          <p:spPr>
            <a:xfrm>
              <a:off x="4850119" y="1282498"/>
              <a:ext cx="3221100" cy="3220500"/>
            </a:xfrm>
            <a:prstGeom prst="ellipse">
              <a:avLst/>
            </a:prstGeom>
            <a:solidFill>
              <a:srgbClr val="E06666"/>
            </a:solidFill>
            <a:ln>
              <a:noFill/>
            </a:ln>
          </p:spPr>
          <p:txBody>
            <a:bodyPr anchorCtr="0" anchor="ctr" bIns="121900" lIns="121900" spcFirstLastPara="1" rIns="121900" wrap="square" tIns="121900">
              <a:noAutofit/>
            </a:bodyPr>
            <a:lstStyle/>
            <a:p>
              <a:pPr indent="0" lvl="0" marL="0" marR="0" rtl="0" algn="ctr">
                <a:lnSpc>
                  <a:spcPct val="150000"/>
                </a:lnSpc>
                <a:spcBef>
                  <a:spcPts val="1067"/>
                </a:spcBef>
                <a:spcAft>
                  <a:spcPts val="0"/>
                </a:spcAft>
                <a:buNone/>
              </a:pPr>
              <a:r>
                <a:t/>
              </a:r>
              <a:endParaRPr b="0" i="1" sz="2533" u="none" cap="none" strike="noStrike">
                <a:solidFill>
                  <a:schemeClr val="dk1"/>
                </a:solidFill>
                <a:latin typeface="Verdana"/>
                <a:ea typeface="Verdana"/>
                <a:cs typeface="Verdana"/>
                <a:sym typeface="Verdana"/>
              </a:endParaRPr>
            </a:p>
            <a:p>
              <a:pPr indent="0" lvl="0" marL="0" marR="0" rtl="0" algn="ctr">
                <a:lnSpc>
                  <a:spcPct val="150000"/>
                </a:lnSpc>
                <a:spcBef>
                  <a:spcPts val="1067"/>
                </a:spcBef>
                <a:spcAft>
                  <a:spcPts val="0"/>
                </a:spcAft>
                <a:buNone/>
              </a:pPr>
              <a:r>
                <a:t/>
              </a:r>
              <a:endParaRPr b="0" i="1" sz="2533" u="none" cap="none" strike="noStrike">
                <a:solidFill>
                  <a:schemeClr val="dk1"/>
                </a:solidFill>
                <a:latin typeface="Verdana"/>
                <a:ea typeface="Verdana"/>
                <a:cs typeface="Verdana"/>
                <a:sym typeface="Verdana"/>
              </a:endParaRPr>
            </a:p>
            <a:p>
              <a:pPr indent="0" lvl="0" marL="0" marR="0" rtl="0" algn="ctr">
                <a:lnSpc>
                  <a:spcPct val="150000"/>
                </a:lnSpc>
                <a:spcBef>
                  <a:spcPts val="1067"/>
                </a:spcBef>
                <a:spcAft>
                  <a:spcPts val="0"/>
                </a:spcAft>
                <a:buNone/>
              </a:pPr>
              <a:r>
                <a:t/>
              </a:r>
              <a:endParaRPr b="0" i="1" sz="2533"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9" name="Google Shape;109;p3"/>
            <p:cNvSpPr txBox="1"/>
            <p:nvPr/>
          </p:nvSpPr>
          <p:spPr>
            <a:xfrm>
              <a:off x="3996479" y="1622890"/>
              <a:ext cx="1578000" cy="744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it-IT" sz="1333" u="none" cap="none" strike="noStrike">
                  <a:solidFill>
                    <a:srgbClr val="FFFFFF"/>
                  </a:solidFill>
                  <a:latin typeface="Roboto"/>
                  <a:ea typeface="Roboto"/>
                  <a:cs typeface="Roboto"/>
                  <a:sym typeface="Roboto"/>
                </a:rPr>
                <a:t>Vestibulum congue </a:t>
              </a:r>
              <a:endParaRPr b="0" i="0" sz="1333" u="none" cap="none" strike="noStrike">
                <a:solidFill>
                  <a:srgbClr val="FFFFFF"/>
                </a:solidFill>
                <a:latin typeface="Roboto"/>
                <a:ea typeface="Roboto"/>
                <a:cs typeface="Roboto"/>
                <a:sym typeface="Roboto"/>
              </a:endParaRPr>
            </a:p>
          </p:txBody>
        </p:sp>
      </p:grpSp>
      <p:sp>
        <p:nvSpPr>
          <p:cNvPr id="110" name="Google Shape;110;p3"/>
          <p:cNvSpPr txBox="1"/>
          <p:nvPr/>
        </p:nvSpPr>
        <p:spPr>
          <a:xfrm>
            <a:off x="204396" y="494853"/>
            <a:ext cx="3639576" cy="66602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000" u="none" cap="none" strike="noStrike">
                <a:solidFill>
                  <a:schemeClr val="dk2"/>
                </a:solidFill>
                <a:latin typeface="Arial"/>
                <a:ea typeface="Arial"/>
                <a:cs typeface="Arial"/>
                <a:sym typeface="Arial"/>
              </a:rPr>
              <a:t>Domanda di ricerca di Remploy</a:t>
            </a:r>
            <a:endParaRPr b="0"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AutoNum type="arabicPeriod"/>
            </a:pPr>
            <a:r>
              <a:rPr b="0" i="0" lang="it-IT" sz="1600" u="none" cap="none" strike="noStrike">
                <a:solidFill>
                  <a:srgbClr val="000000"/>
                </a:solidFill>
                <a:latin typeface="Times New Roman"/>
                <a:ea typeface="Times New Roman"/>
                <a:cs typeface="Times New Roman"/>
                <a:sym typeface="Times New Roman"/>
              </a:rPr>
              <a:t>Quali strategie di progettazione e co-progettazione dei </a:t>
            </a:r>
            <a:r>
              <a:rPr b="0" i="1" lang="it-IT" sz="1600" u="none" cap="none" strike="noStrike">
                <a:solidFill>
                  <a:srgbClr val="000000"/>
                </a:solidFill>
                <a:latin typeface="Times New Roman"/>
                <a:ea typeface="Times New Roman"/>
                <a:cs typeface="Times New Roman"/>
                <a:sym typeface="Times New Roman"/>
              </a:rPr>
              <a:t>learning outcomes </a:t>
            </a:r>
            <a:r>
              <a:rPr b="0" i="0" lang="it-IT" sz="1600" u="none" cap="none" strike="noStrike">
                <a:solidFill>
                  <a:srgbClr val="000000"/>
                </a:solidFill>
                <a:latin typeface="Times New Roman"/>
                <a:ea typeface="Times New Roman"/>
                <a:cs typeface="Times New Roman"/>
                <a:sym typeface="Times New Roman"/>
              </a:rPr>
              <a:t>possono favorire la relazione continua tra </a:t>
            </a:r>
            <a:r>
              <a:rPr b="0" i="1" lang="it-IT" sz="1600" u="none" cap="none" strike="noStrike">
                <a:solidFill>
                  <a:srgbClr val="000000"/>
                </a:solidFill>
                <a:latin typeface="Times New Roman"/>
                <a:ea typeface="Times New Roman"/>
                <a:cs typeface="Times New Roman"/>
                <a:sym typeface="Times New Roman"/>
              </a:rPr>
              <a:t>Higher Education</a:t>
            </a:r>
            <a:r>
              <a:rPr b="0" i="0" lang="it-IT" sz="1600" u="none" cap="none" strike="noStrike">
                <a:solidFill>
                  <a:srgbClr val="000000"/>
                </a:solidFill>
                <a:latin typeface="Times New Roman"/>
                <a:ea typeface="Times New Roman"/>
                <a:cs typeface="Times New Roman"/>
                <a:sym typeface="Times New Roman"/>
              </a:rPr>
              <a:t> e Mercato del lavoro? (Università degli Studi di Firenze)</a:t>
            </a:r>
            <a:endParaRPr b="0"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AutoNum type="arabicPeriod"/>
            </a:pPr>
            <a:r>
              <a:rPr b="0" i="0" lang="it-IT" sz="1600" u="none" cap="none" strike="noStrike">
                <a:solidFill>
                  <a:srgbClr val="000000"/>
                </a:solidFill>
                <a:latin typeface="Times New Roman"/>
                <a:ea typeface="Times New Roman"/>
                <a:cs typeface="Times New Roman"/>
                <a:sym typeface="Times New Roman"/>
              </a:rPr>
              <a:t>Quali dispositivi possono essere efficaci ed efficienti per lo sviluppo di </a:t>
            </a:r>
            <a:r>
              <a:rPr b="0" i="1" lang="it-IT" sz="1600" u="none" cap="none" strike="noStrike">
                <a:solidFill>
                  <a:srgbClr val="000000"/>
                </a:solidFill>
                <a:latin typeface="Times New Roman"/>
                <a:ea typeface="Times New Roman"/>
                <a:cs typeface="Times New Roman"/>
                <a:sym typeface="Times New Roman"/>
              </a:rPr>
              <a:t>learning outcomes </a:t>
            </a:r>
            <a:r>
              <a:rPr b="0" i="0" lang="it-IT" sz="1600" u="none" cap="none" strike="noStrike">
                <a:solidFill>
                  <a:srgbClr val="000000"/>
                </a:solidFill>
                <a:latin typeface="Times New Roman"/>
                <a:ea typeface="Times New Roman"/>
                <a:cs typeface="Times New Roman"/>
                <a:sym typeface="Times New Roman"/>
              </a:rPr>
              <a:t>significativi per la transizione e per il futuro del lavoro? (Università degli Studi di Napoli “Federico II”)</a:t>
            </a:r>
            <a:endParaRPr b="0" i="0" sz="1600" u="none" cap="none" strike="noStrike">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Arial"/>
              <a:buAutoNum type="arabicPeriod"/>
            </a:pPr>
            <a:r>
              <a:rPr b="0" i="0" lang="it-IT" sz="1600" u="none" cap="none" strike="noStrike">
                <a:solidFill>
                  <a:srgbClr val="000000"/>
                </a:solidFill>
                <a:latin typeface="Times New Roman"/>
                <a:ea typeface="Times New Roman"/>
                <a:cs typeface="Times New Roman"/>
                <a:sym typeface="Times New Roman"/>
              </a:rPr>
              <a:t>Quali processi educativi per la formazione di professionisti in grado di vivere processi di transizione attivi? (Università degli Studi di Milano Bicocca)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111" name="Google Shape;111;p3"/>
          <p:cNvSpPr txBox="1"/>
          <p:nvPr/>
        </p:nvSpPr>
        <p:spPr>
          <a:xfrm>
            <a:off x="5787614" y="1000461"/>
            <a:ext cx="5051694" cy="502118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800"/>
              <a:buFont typeface="Arial"/>
              <a:buNone/>
            </a:pPr>
            <a:r>
              <a:rPr b="0" i="0" lang="it-IT" sz="1800" u="none" cap="none" strike="noStrike">
                <a:solidFill>
                  <a:schemeClr val="dk1"/>
                </a:solidFill>
                <a:latin typeface="Helvetica Neue"/>
                <a:ea typeface="Helvetica Neue"/>
                <a:cs typeface="Helvetica Neue"/>
                <a:sym typeface="Helvetica Neue"/>
              </a:rPr>
              <a:t>Approfondimenti tematici delle  Unità di ricerca locali:</a:t>
            </a:r>
            <a:endParaRPr/>
          </a:p>
          <a:p>
            <a:pPr indent="-228600" lvl="0" marL="228600" marR="0" rtl="0" algn="l">
              <a:lnSpc>
                <a:spcPct val="120000"/>
              </a:lnSpc>
              <a:spcBef>
                <a:spcPts val="800"/>
              </a:spcBef>
              <a:spcAft>
                <a:spcPts val="0"/>
              </a:spcAft>
              <a:buClr>
                <a:schemeClr val="dk1"/>
              </a:buClr>
              <a:buSzPts val="1800"/>
              <a:buFont typeface="Arial"/>
              <a:buChar char="•"/>
            </a:pPr>
            <a:r>
              <a:rPr b="0" i="0" lang="it-IT" sz="1800" u="none" cap="none" strike="noStrike">
                <a:solidFill>
                  <a:schemeClr val="dk1"/>
                </a:solidFill>
                <a:latin typeface="Helvetica Neue"/>
                <a:ea typeface="Helvetica Neue"/>
                <a:cs typeface="Helvetica Neue"/>
                <a:sym typeface="Helvetica Neue"/>
              </a:rPr>
              <a:t>Modelli a sostegno della partecipazione degli stakeholders e reti collaborative (Firenze)</a:t>
            </a:r>
            <a:endParaRPr/>
          </a:p>
          <a:p>
            <a:pPr indent="-228600" lvl="0" marL="228600" marR="0" rtl="0" algn="l">
              <a:lnSpc>
                <a:spcPct val="120000"/>
              </a:lnSpc>
              <a:spcBef>
                <a:spcPts val="800"/>
              </a:spcBef>
              <a:spcAft>
                <a:spcPts val="0"/>
              </a:spcAft>
              <a:buClr>
                <a:schemeClr val="dk1"/>
              </a:buClr>
              <a:buSzPts val="1800"/>
              <a:buFont typeface="Arial"/>
              <a:buChar char="•"/>
            </a:pPr>
            <a:r>
              <a:rPr b="0" i="0" lang="it-IT" sz="1800" u="none" cap="none" strike="noStrike">
                <a:solidFill>
                  <a:schemeClr val="dk1"/>
                </a:solidFill>
                <a:latin typeface="Helvetica Neue"/>
                <a:ea typeface="Helvetica Neue"/>
                <a:cs typeface="Helvetica Neue"/>
                <a:sym typeface="Helvetica Neue"/>
              </a:rPr>
              <a:t>Employability nella prospettiva psicoeducativa, orientamento riflessivo/autoriflessivo, mindfulness, identità narrativa, career guidance e life design (Federico II)</a:t>
            </a:r>
            <a:endParaRPr/>
          </a:p>
          <a:p>
            <a:pPr indent="-228600" lvl="0" marL="228600" marR="0" rtl="0" algn="l">
              <a:lnSpc>
                <a:spcPct val="120000"/>
              </a:lnSpc>
              <a:spcBef>
                <a:spcPts val="800"/>
              </a:spcBef>
              <a:spcAft>
                <a:spcPts val="0"/>
              </a:spcAft>
              <a:buClr>
                <a:schemeClr val="dk1"/>
              </a:buClr>
              <a:buSzPts val="1800"/>
              <a:buFont typeface="Arial"/>
              <a:buChar char="•"/>
            </a:pPr>
            <a:r>
              <a:rPr b="0" i="0" lang="it-IT" sz="1800" u="none" cap="none" strike="noStrike">
                <a:solidFill>
                  <a:schemeClr val="dk1"/>
                </a:solidFill>
                <a:latin typeface="Helvetica Neue"/>
                <a:ea typeface="Helvetica Neue"/>
                <a:cs typeface="Helvetica Neue"/>
                <a:sym typeface="Helvetica Neue"/>
              </a:rPr>
              <a:t>Approccio critico-sistemico, complessità; employability come costrutto dilemmatico; contesti di apprendimento dinamici; micro, meso e macrolivelli; discorsi dominanti e marginali (Milano-Bicocca</a:t>
            </a:r>
            <a:r>
              <a:rPr b="0" i="0" lang="it-IT" sz="1600" u="none" cap="none" strike="noStrike">
                <a:solidFill>
                  <a:schemeClr val="dk1"/>
                </a:solidFill>
                <a:latin typeface="Helvetica Neue"/>
                <a:ea typeface="Helvetica Neue"/>
                <a:cs typeface="Helvetica Neue"/>
                <a:sym typeface="Helvetica Neue"/>
              </a:rPr>
              <a:t>)</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nvSpPr>
        <p:spPr>
          <a:xfrm>
            <a:off x="1737367" y="701767"/>
            <a:ext cx="8275200" cy="986000"/>
          </a:xfrm>
          <a:prstGeom prst="rect">
            <a:avLst/>
          </a:prstGeom>
          <a:noFill/>
          <a:ln>
            <a:noFill/>
          </a:ln>
        </p:spPr>
        <p:txBody>
          <a:bodyPr anchorCtr="0" anchor="t" bIns="121900" lIns="121900" spcFirstLastPara="1" rIns="121900" wrap="square" tIns="121900">
            <a:noAutofit/>
          </a:bodyPr>
          <a:lstStyle/>
          <a:p>
            <a:pPr indent="0" lvl="0" marL="609585" marR="0" rtl="0" algn="l">
              <a:lnSpc>
                <a:spcPct val="115000"/>
              </a:lnSpc>
              <a:spcBef>
                <a:spcPts val="0"/>
              </a:spcBef>
              <a:spcAft>
                <a:spcPts val="0"/>
              </a:spcAft>
              <a:buNone/>
            </a:pPr>
            <a:r>
              <a:rPr b="1" i="0" lang="it-IT" sz="2533" u="none" cap="none" strike="noStrike">
                <a:solidFill>
                  <a:schemeClr val="dk1"/>
                </a:solidFill>
                <a:latin typeface="Arial"/>
                <a:ea typeface="Arial"/>
                <a:cs typeface="Arial"/>
                <a:sym typeface="Arial"/>
              </a:rPr>
              <a:t>Analisi della Letteratura: verso la pedagogia dell’employability </a:t>
            </a:r>
            <a:endParaRPr b="1" i="0" sz="3466" u="none" cap="none" strike="noStrike">
              <a:solidFill>
                <a:schemeClr val="dk2"/>
              </a:solidFill>
              <a:latin typeface="Arial"/>
              <a:ea typeface="Arial"/>
              <a:cs typeface="Arial"/>
              <a:sym typeface="Arial"/>
            </a:endParaRPr>
          </a:p>
        </p:txBody>
      </p:sp>
      <p:grpSp>
        <p:nvGrpSpPr>
          <p:cNvPr id="117" name="Google Shape;117;p4"/>
          <p:cNvGrpSpPr/>
          <p:nvPr/>
        </p:nvGrpSpPr>
        <p:grpSpPr>
          <a:xfrm>
            <a:off x="2005414" y="3216273"/>
            <a:ext cx="8006866" cy="1504632"/>
            <a:chOff x="1593000" y="1666693"/>
            <a:chExt cx="6005300" cy="644768"/>
          </a:xfrm>
        </p:grpSpPr>
        <p:sp>
          <p:nvSpPr>
            <p:cNvPr id="118" name="Google Shape;118;p4"/>
            <p:cNvSpPr/>
            <p:nvPr/>
          </p:nvSpPr>
          <p:spPr>
            <a:xfrm>
              <a:off x="3775700" y="1666693"/>
              <a:ext cx="3822600" cy="643500"/>
            </a:xfrm>
            <a:prstGeom prst="rect">
              <a:avLst/>
            </a:prstGeom>
            <a:solidFill>
              <a:srgbClr val="EEEEEE"/>
            </a:solidFill>
            <a:ln>
              <a:noFill/>
            </a:ln>
          </p:spPr>
          <p:txBody>
            <a:bodyPr anchorCtr="0" anchor="ctr" bIns="121900" lIns="121900" spcFirstLastPara="1" rIns="121900" wrap="square" tIns="121900">
              <a:noAutofit/>
            </a:bodyPr>
            <a:lstStyle/>
            <a:p>
              <a:pPr indent="-292090" lvl="0" marL="38099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sp>
          <p:nvSpPr>
            <p:cNvPr id="119" name="Google Shape;119;p4"/>
            <p:cNvSpPr/>
            <p:nvPr/>
          </p:nvSpPr>
          <p:spPr>
            <a:xfrm flipH="1">
              <a:off x="2228650" y="1668325"/>
              <a:ext cx="1844400" cy="642600"/>
            </a:xfrm>
            <a:prstGeom prst="rect">
              <a:avLst/>
            </a:prstGeom>
            <a:solidFill>
              <a:srgbClr val="A7291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20" name="Google Shape;120;p4"/>
            <p:cNvSpPr/>
            <p:nvPr/>
          </p:nvSpPr>
          <p:spPr>
            <a:xfrm rot="-5400000">
              <a:off x="3595849" y="1280209"/>
              <a:ext cx="643356" cy="1419149"/>
            </a:xfrm>
            <a:prstGeom prst="flowChartOffpageConnector">
              <a:avLst/>
            </a:prstGeom>
            <a:solidFill>
              <a:srgbClr val="A7291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21" name="Google Shape;121;p4"/>
            <p:cNvSpPr/>
            <p:nvPr/>
          </p:nvSpPr>
          <p:spPr>
            <a:xfrm>
              <a:off x="2283025" y="1740476"/>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i="0" lang="it-IT" sz="1333" u="none" cap="none" strike="noStrike">
                  <a:solidFill>
                    <a:schemeClr val="lt1"/>
                  </a:solidFill>
                  <a:latin typeface="Arial"/>
                  <a:ea typeface="Arial"/>
                  <a:cs typeface="Arial"/>
                  <a:sym typeface="Arial"/>
                </a:rPr>
                <a:t>Modelli di employability</a:t>
              </a:r>
              <a:endParaRPr b="0" i="0" sz="1333" u="none" cap="none" strike="noStrike">
                <a:solidFill>
                  <a:srgbClr val="FFFFFF"/>
                </a:solidFill>
                <a:latin typeface="Roboto Medium"/>
                <a:ea typeface="Roboto Medium"/>
                <a:cs typeface="Roboto Medium"/>
                <a:sym typeface="Roboto Medium"/>
              </a:endParaRPr>
            </a:p>
          </p:txBody>
        </p:sp>
        <p:sp>
          <p:nvSpPr>
            <p:cNvPr id="122" name="Google Shape;122;p4"/>
            <p:cNvSpPr/>
            <p:nvPr/>
          </p:nvSpPr>
          <p:spPr>
            <a:xfrm>
              <a:off x="1593000" y="1667125"/>
              <a:ext cx="690000" cy="642600"/>
            </a:xfrm>
            <a:prstGeom prst="rect">
              <a:avLst/>
            </a:prstGeom>
            <a:solidFill>
              <a:srgbClr val="BE2F2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it-IT" sz="3466" u="none" cap="none" strike="noStrike">
                  <a:solidFill>
                    <a:srgbClr val="FFFFFF"/>
                  </a:solidFill>
                  <a:latin typeface="Roboto Thin"/>
                  <a:ea typeface="Roboto Thin"/>
                  <a:cs typeface="Roboto Thin"/>
                  <a:sym typeface="Roboto Thin"/>
                </a:rPr>
                <a:t>02</a:t>
              </a:r>
              <a:endParaRPr b="0" i="0" sz="3466" u="none" cap="none" strike="noStrike">
                <a:solidFill>
                  <a:srgbClr val="FFFFFF"/>
                </a:solidFill>
                <a:latin typeface="Roboto Thin"/>
                <a:ea typeface="Roboto Thin"/>
                <a:cs typeface="Roboto Thin"/>
                <a:sym typeface="Roboto Thin"/>
              </a:endParaRPr>
            </a:p>
          </p:txBody>
        </p:sp>
        <p:sp>
          <p:nvSpPr>
            <p:cNvPr id="123" name="Google Shape;123;p4"/>
            <p:cNvSpPr/>
            <p:nvPr/>
          </p:nvSpPr>
          <p:spPr>
            <a:xfrm>
              <a:off x="4627100" y="1668625"/>
              <a:ext cx="2971200" cy="642300"/>
            </a:xfrm>
            <a:prstGeom prst="rect">
              <a:avLst/>
            </a:prstGeom>
            <a:noFill/>
            <a:ln>
              <a:noFill/>
            </a:ln>
          </p:spPr>
          <p:txBody>
            <a:bodyPr anchorCtr="0" anchor="ctr" bIns="121900" lIns="121900" spcFirstLastPara="1" rIns="121900" wrap="square" tIns="121900">
              <a:noAutofit/>
            </a:bodyPr>
            <a:lstStyle/>
            <a:p>
              <a:pPr indent="-325957" lvl="0" marL="609585" marR="0" rtl="0" algn="l">
                <a:lnSpc>
                  <a:spcPct val="100000"/>
                </a:lnSpc>
                <a:spcBef>
                  <a:spcPts val="0"/>
                </a:spcBef>
                <a:spcAft>
                  <a:spcPts val="0"/>
                </a:spcAft>
                <a:buClr>
                  <a:srgbClr val="A7291E"/>
                </a:buClr>
                <a:buSzPts val="1000"/>
                <a:buFont typeface="Roboto"/>
                <a:buNone/>
              </a:pPr>
              <a:r>
                <a:t/>
              </a:r>
              <a:endParaRPr b="1" i="0" sz="1333" u="none" cap="none" strike="noStrike">
                <a:solidFill>
                  <a:srgbClr val="A7291E"/>
                </a:solidFill>
                <a:latin typeface="Roboto"/>
                <a:ea typeface="Roboto"/>
                <a:cs typeface="Roboto"/>
                <a:sym typeface="Roboto"/>
              </a:endParaRPr>
            </a:p>
          </p:txBody>
        </p:sp>
      </p:grpSp>
      <p:grpSp>
        <p:nvGrpSpPr>
          <p:cNvPr id="124" name="Google Shape;124;p4"/>
          <p:cNvGrpSpPr/>
          <p:nvPr/>
        </p:nvGrpSpPr>
        <p:grpSpPr>
          <a:xfrm>
            <a:off x="2005414" y="2018207"/>
            <a:ext cx="8006866" cy="992966"/>
            <a:chOff x="1593000" y="1666693"/>
            <a:chExt cx="6005300" cy="661757"/>
          </a:xfrm>
        </p:grpSpPr>
        <p:sp>
          <p:nvSpPr>
            <p:cNvPr id="125" name="Google Shape;125;p4"/>
            <p:cNvSpPr/>
            <p:nvPr/>
          </p:nvSpPr>
          <p:spPr>
            <a:xfrm>
              <a:off x="3775700" y="1666693"/>
              <a:ext cx="3822600" cy="643500"/>
            </a:xfrm>
            <a:prstGeom prst="rect">
              <a:avLst/>
            </a:prstGeom>
            <a:solidFill>
              <a:srgbClr val="EEEEE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26" name="Google Shape;126;p4"/>
            <p:cNvSpPr/>
            <p:nvPr/>
          </p:nvSpPr>
          <p:spPr>
            <a:xfrm flipH="1">
              <a:off x="2228650" y="1668325"/>
              <a:ext cx="1844400" cy="642600"/>
            </a:xfrm>
            <a:prstGeom prst="rect">
              <a:avLst/>
            </a:prstGeom>
            <a:solidFill>
              <a:srgbClr val="A7291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27" name="Google Shape;127;p4"/>
            <p:cNvSpPr/>
            <p:nvPr/>
          </p:nvSpPr>
          <p:spPr>
            <a:xfrm rot="-5400000">
              <a:off x="3595849" y="1280209"/>
              <a:ext cx="643356" cy="1419149"/>
            </a:xfrm>
            <a:prstGeom prst="flowChartOffpageConnector">
              <a:avLst/>
            </a:prstGeom>
            <a:solidFill>
              <a:srgbClr val="A7291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28" name="Google Shape;128;p4"/>
            <p:cNvSpPr/>
            <p:nvPr/>
          </p:nvSpPr>
          <p:spPr>
            <a:xfrm>
              <a:off x="2283025" y="1740476"/>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i="0" lang="it-IT" sz="1333" u="none" cap="none" strike="noStrike">
                  <a:solidFill>
                    <a:schemeClr val="lt1"/>
                  </a:solidFill>
                  <a:latin typeface="Arial"/>
                  <a:ea typeface="Arial"/>
                  <a:cs typeface="Arial"/>
                  <a:sym typeface="Arial"/>
                </a:rPr>
                <a:t>Autori di riferimento</a:t>
              </a:r>
              <a:endParaRPr b="1" i="0" sz="1333"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333" u="none" cap="none" strike="noStrike">
                <a:solidFill>
                  <a:srgbClr val="FFFFFF"/>
                </a:solidFill>
                <a:latin typeface="Roboto Medium"/>
                <a:ea typeface="Roboto Medium"/>
                <a:cs typeface="Roboto Medium"/>
                <a:sym typeface="Roboto Medium"/>
              </a:endParaRPr>
            </a:p>
          </p:txBody>
        </p:sp>
        <p:sp>
          <p:nvSpPr>
            <p:cNvPr id="129" name="Google Shape;129;p4"/>
            <p:cNvSpPr/>
            <p:nvPr/>
          </p:nvSpPr>
          <p:spPr>
            <a:xfrm>
              <a:off x="1593000" y="1667125"/>
              <a:ext cx="690000" cy="642600"/>
            </a:xfrm>
            <a:prstGeom prst="rect">
              <a:avLst/>
            </a:prstGeom>
            <a:solidFill>
              <a:srgbClr val="BE2F2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it-IT" sz="3466" u="none" cap="none" strike="noStrike">
                  <a:solidFill>
                    <a:srgbClr val="FFFFFF"/>
                  </a:solidFill>
                  <a:latin typeface="Roboto Thin"/>
                  <a:ea typeface="Roboto Thin"/>
                  <a:cs typeface="Roboto Thin"/>
                  <a:sym typeface="Roboto Thin"/>
                </a:rPr>
                <a:t>01</a:t>
              </a:r>
              <a:endParaRPr b="0" i="0" sz="3466" u="none" cap="none" strike="noStrike">
                <a:solidFill>
                  <a:srgbClr val="FFFFFF"/>
                </a:solidFill>
                <a:latin typeface="Roboto Thin"/>
                <a:ea typeface="Roboto Thin"/>
                <a:cs typeface="Roboto Thin"/>
                <a:sym typeface="Roboto Thin"/>
              </a:endParaRPr>
            </a:p>
          </p:txBody>
        </p:sp>
        <p:sp>
          <p:nvSpPr>
            <p:cNvPr id="130" name="Google Shape;130;p4"/>
            <p:cNvSpPr/>
            <p:nvPr/>
          </p:nvSpPr>
          <p:spPr>
            <a:xfrm>
              <a:off x="4541756" y="1686150"/>
              <a:ext cx="2971200" cy="642300"/>
            </a:xfrm>
            <a:prstGeom prst="rect">
              <a:avLst/>
            </a:prstGeom>
            <a:noFill/>
            <a:ln>
              <a:noFill/>
            </a:ln>
          </p:spPr>
          <p:txBody>
            <a:bodyPr anchorCtr="0" anchor="ctr" bIns="121900" lIns="121900" spcFirstLastPara="1" rIns="121900" wrap="square" tIns="121900">
              <a:noAutofit/>
            </a:bodyPr>
            <a:lstStyle/>
            <a:p>
              <a:pPr indent="-389457" lvl="0" marL="609585" marR="0" rtl="0" algn="l">
                <a:lnSpc>
                  <a:spcPct val="100000"/>
                </a:lnSpc>
                <a:spcBef>
                  <a:spcPts val="0"/>
                </a:spcBef>
                <a:spcAft>
                  <a:spcPts val="0"/>
                </a:spcAft>
                <a:buClr>
                  <a:srgbClr val="A7291E"/>
                </a:buClr>
                <a:buSzPts val="1000"/>
                <a:buFont typeface="Roboto"/>
                <a:buChar char="●"/>
              </a:pPr>
              <a:r>
                <a:rPr b="1" i="0" lang="it-IT" sz="1333" u="none" cap="none" strike="noStrike">
                  <a:solidFill>
                    <a:srgbClr val="A7291E"/>
                  </a:solidFill>
                  <a:latin typeface="Arial"/>
                  <a:ea typeface="Arial"/>
                  <a:cs typeface="Arial"/>
                  <a:sym typeface="Arial"/>
                </a:rPr>
                <a:t>Yorke &amp; Knight (2006)</a:t>
              </a:r>
              <a:endParaRPr b="0" i="0" sz="1067" u="none" cap="none" strike="noStrike">
                <a:solidFill>
                  <a:srgbClr val="A7291E"/>
                </a:solidFill>
                <a:latin typeface="Arial"/>
                <a:ea typeface="Arial"/>
                <a:cs typeface="Arial"/>
                <a:sym typeface="Arial"/>
              </a:endParaRPr>
            </a:p>
            <a:p>
              <a:pPr indent="-389457" lvl="0" marL="609585" marR="0" rtl="0" algn="l">
                <a:lnSpc>
                  <a:spcPct val="115000"/>
                </a:lnSpc>
                <a:spcBef>
                  <a:spcPts val="0"/>
                </a:spcBef>
                <a:spcAft>
                  <a:spcPts val="0"/>
                </a:spcAft>
                <a:buClr>
                  <a:srgbClr val="A7291E"/>
                </a:buClr>
                <a:buSzPts val="1000"/>
                <a:buFont typeface="Roboto"/>
                <a:buChar char="●"/>
              </a:pPr>
              <a:r>
                <a:rPr b="1" i="0" lang="it-IT" sz="1333" u="none" cap="none" strike="noStrike">
                  <a:solidFill>
                    <a:srgbClr val="A7291E"/>
                  </a:solidFill>
                  <a:latin typeface="Arial"/>
                  <a:ea typeface="Arial"/>
                  <a:cs typeface="Arial"/>
                  <a:sym typeface="Arial"/>
                </a:rPr>
                <a:t>Bennett (2002, 2008)</a:t>
              </a:r>
              <a:endParaRPr b="1" i="0" sz="1333" u="none" cap="none" strike="noStrike">
                <a:solidFill>
                  <a:srgbClr val="A7291E"/>
                </a:solidFill>
                <a:latin typeface="Arial"/>
                <a:ea typeface="Arial"/>
                <a:cs typeface="Arial"/>
                <a:sym typeface="Arial"/>
              </a:endParaRPr>
            </a:p>
            <a:p>
              <a:pPr indent="-389457" lvl="0" marL="609585" marR="0" rtl="0" algn="l">
                <a:lnSpc>
                  <a:spcPct val="115000"/>
                </a:lnSpc>
                <a:spcBef>
                  <a:spcPts val="0"/>
                </a:spcBef>
                <a:spcAft>
                  <a:spcPts val="0"/>
                </a:spcAft>
                <a:buClr>
                  <a:srgbClr val="A7291E"/>
                </a:buClr>
                <a:buSzPts val="1000"/>
                <a:buFont typeface="Roboto"/>
                <a:buChar char="●"/>
              </a:pPr>
              <a:r>
                <a:rPr b="1" i="0" lang="it-IT" sz="1333" u="none" cap="none" strike="noStrike">
                  <a:solidFill>
                    <a:srgbClr val="A7291E"/>
                  </a:solidFill>
                  <a:latin typeface="Arial"/>
                  <a:ea typeface="Arial"/>
                  <a:cs typeface="Arial"/>
                  <a:sym typeface="Arial"/>
                </a:rPr>
                <a:t>Pool &amp; Sewell (2007)</a:t>
              </a:r>
              <a:endParaRPr b="1" i="0" sz="1333" u="none" cap="none" strike="noStrike">
                <a:solidFill>
                  <a:srgbClr val="A7291E"/>
                </a:solidFill>
                <a:latin typeface="Arial"/>
                <a:ea typeface="Arial"/>
                <a:cs typeface="Arial"/>
                <a:sym typeface="Arial"/>
              </a:endParaRPr>
            </a:p>
          </p:txBody>
        </p:sp>
      </p:grpSp>
      <p:sp>
        <p:nvSpPr>
          <p:cNvPr id="131" name="Google Shape;131;p4"/>
          <p:cNvSpPr txBox="1"/>
          <p:nvPr/>
        </p:nvSpPr>
        <p:spPr>
          <a:xfrm>
            <a:off x="6159734" y="3216281"/>
            <a:ext cx="3943200" cy="2451900"/>
          </a:xfrm>
          <a:prstGeom prst="rect">
            <a:avLst/>
          </a:prstGeom>
          <a:noFill/>
          <a:ln>
            <a:noFill/>
          </a:ln>
        </p:spPr>
        <p:txBody>
          <a:bodyPr anchorCtr="0" anchor="t" bIns="45700" lIns="91425" spcFirstLastPara="1" rIns="91425" wrap="square" tIns="45700">
            <a:spAutoFit/>
          </a:bodyPr>
          <a:lstStyle/>
          <a:p>
            <a:pPr indent="-228594" lvl="0" marL="228594" marR="0" rtl="0" algn="l">
              <a:lnSpc>
                <a:spcPct val="100000"/>
              </a:lnSpc>
              <a:spcBef>
                <a:spcPts val="0"/>
              </a:spcBef>
              <a:spcAft>
                <a:spcPts val="0"/>
              </a:spcAft>
              <a:buClr>
                <a:srgbClr val="000000"/>
              </a:buClr>
              <a:buSzPts val="933"/>
              <a:buFont typeface="Arial"/>
              <a:buChar char="•"/>
            </a:pPr>
            <a:r>
              <a:rPr b="1" i="0" lang="it-IT" sz="933" u="none" cap="none" strike="noStrike">
                <a:solidFill>
                  <a:srgbClr val="000000"/>
                </a:solidFill>
                <a:latin typeface="Arial"/>
                <a:ea typeface="Arial"/>
                <a:cs typeface="Arial"/>
                <a:sym typeface="Arial"/>
              </a:rPr>
              <a:t>TRANSITION MODEL FROM UNIVERSITY TO WORK</a:t>
            </a:r>
            <a:endParaRPr b="0" i="0" sz="9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it-IT" sz="933" u="none" cap="none" strike="noStrike">
                <a:solidFill>
                  <a:srgbClr val="000000"/>
                </a:solidFill>
                <a:latin typeface="Arial"/>
                <a:ea typeface="Arial"/>
                <a:cs typeface="Arial"/>
                <a:sym typeface="Arial"/>
              </a:rPr>
              <a:t>(Harvey, Locke, &amp; Morey, 2002, p. 4)</a:t>
            </a:r>
            <a:endParaRPr/>
          </a:p>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a:p>
            <a:pPr indent="-228594" lvl="0" marL="228594" marR="0" rtl="0" algn="l">
              <a:lnSpc>
                <a:spcPct val="100000"/>
              </a:lnSpc>
              <a:spcBef>
                <a:spcPts val="0"/>
              </a:spcBef>
              <a:spcAft>
                <a:spcPts val="0"/>
              </a:spcAft>
              <a:buClr>
                <a:srgbClr val="000000"/>
              </a:buClr>
              <a:buSzPts val="933"/>
              <a:buFont typeface="Arial"/>
              <a:buChar char="•"/>
            </a:pPr>
            <a:r>
              <a:rPr b="1" i="0" lang="it-IT" sz="933" u="none" cap="none" strike="noStrike">
                <a:solidFill>
                  <a:srgbClr val="000000"/>
                </a:solidFill>
                <a:latin typeface="Arial"/>
                <a:ea typeface="Arial"/>
                <a:cs typeface="Arial"/>
                <a:sym typeface="Arial"/>
              </a:rPr>
              <a:t>USEM MODEL </a:t>
            </a:r>
            <a:endParaRPr b="0" i="0" sz="933"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it-IT" sz="933" u="none" cap="none" strike="noStrike">
                <a:solidFill>
                  <a:srgbClr val="000000"/>
                </a:solidFill>
                <a:latin typeface="Arial"/>
                <a:ea typeface="Arial"/>
                <a:cs typeface="Arial"/>
                <a:sym typeface="Arial"/>
              </a:rPr>
              <a:t>(Yorke &amp; Knight 2006, p.4)</a:t>
            </a:r>
            <a:endParaRPr/>
          </a:p>
          <a:p>
            <a:pPr indent="0" lvl="0" marL="0" marR="0" rtl="0" algn="l">
              <a:lnSpc>
                <a:spcPct val="150000"/>
              </a:lnSpc>
              <a:spcBef>
                <a:spcPts val="0"/>
              </a:spcBef>
              <a:spcAft>
                <a:spcPts val="0"/>
              </a:spcAft>
              <a:buNone/>
            </a:pPr>
            <a:r>
              <a:t/>
            </a:r>
            <a:endParaRPr b="0" i="0" sz="933" u="none" cap="none" strike="noStrike">
              <a:solidFill>
                <a:srgbClr val="000000"/>
              </a:solidFill>
              <a:latin typeface="Arial"/>
              <a:ea typeface="Arial"/>
              <a:cs typeface="Arial"/>
              <a:sym typeface="Arial"/>
            </a:endParaRPr>
          </a:p>
          <a:p>
            <a:pPr indent="-228594" lvl="0" marL="228594" marR="0" rtl="0" algn="l">
              <a:lnSpc>
                <a:spcPct val="100000"/>
              </a:lnSpc>
              <a:spcBef>
                <a:spcPts val="0"/>
              </a:spcBef>
              <a:spcAft>
                <a:spcPts val="0"/>
              </a:spcAft>
              <a:buClr>
                <a:srgbClr val="000000"/>
              </a:buClr>
              <a:buSzPts val="933"/>
              <a:buFont typeface="Arial"/>
              <a:buChar char="•"/>
            </a:pPr>
            <a:r>
              <a:rPr b="1" i="0" lang="it-IT" sz="933" u="none" cap="none" strike="noStrike">
                <a:solidFill>
                  <a:srgbClr val="000000"/>
                </a:solidFill>
                <a:latin typeface="Arial"/>
                <a:ea typeface="Arial"/>
                <a:cs typeface="Arial"/>
                <a:sym typeface="Arial"/>
              </a:rPr>
              <a:t>THE CONCEPT OF EMPLOYABILITY </a:t>
            </a:r>
            <a:endParaRPr/>
          </a:p>
          <a:p>
            <a:pPr indent="0" lvl="0" marL="0" marR="0" rtl="0" algn="l">
              <a:lnSpc>
                <a:spcPct val="100000"/>
              </a:lnSpc>
              <a:spcBef>
                <a:spcPts val="0"/>
              </a:spcBef>
              <a:spcAft>
                <a:spcPts val="0"/>
              </a:spcAft>
              <a:buNone/>
            </a:pPr>
            <a:r>
              <a:rPr b="0" i="0" lang="it-IT" sz="933" u="none" cap="none" strike="noStrike">
                <a:solidFill>
                  <a:srgbClr val="000000"/>
                </a:solidFill>
                <a:latin typeface="Arial"/>
                <a:ea typeface="Arial"/>
                <a:cs typeface="Arial"/>
                <a:sym typeface="Arial"/>
              </a:rPr>
              <a:t>(Erabaddage Gishan Tharanga Sumanasiri, Mohd Shukri Ab Yajid  &amp; Ali Khatibi, 2015)</a:t>
            </a:r>
            <a:endParaRPr/>
          </a:p>
          <a:p>
            <a:pPr indent="0" lvl="0" marL="0" marR="0" rtl="0" algn="l">
              <a:lnSpc>
                <a:spcPct val="100000"/>
              </a:lnSpc>
              <a:spcBef>
                <a:spcPts val="0"/>
              </a:spcBef>
              <a:spcAft>
                <a:spcPts val="0"/>
              </a:spcAft>
              <a:buNone/>
            </a:pPr>
            <a:br>
              <a:rPr b="0" i="0" lang="it-IT" sz="933" u="none" cap="none" strike="noStrike">
                <a:solidFill>
                  <a:srgbClr val="000000"/>
                </a:solidFill>
                <a:latin typeface="Arial"/>
                <a:ea typeface="Arial"/>
                <a:cs typeface="Arial"/>
                <a:sym typeface="Arial"/>
              </a:rPr>
            </a:br>
            <a:br>
              <a:rPr b="0" i="0" lang="it-IT" sz="1333" u="none" cap="none" strike="noStrike">
                <a:solidFill>
                  <a:srgbClr val="000000"/>
                </a:solidFill>
                <a:latin typeface="Arial"/>
                <a:ea typeface="Arial"/>
                <a:cs typeface="Arial"/>
                <a:sym typeface="Arial"/>
              </a:rPr>
            </a:br>
            <a:br>
              <a:rPr b="0" i="0" lang="it-IT" sz="1867" u="none" cap="none" strike="noStrike">
                <a:solidFill>
                  <a:srgbClr val="000000"/>
                </a:solidFill>
                <a:latin typeface="Arial"/>
                <a:ea typeface="Arial"/>
                <a:cs typeface="Arial"/>
                <a:sym typeface="Arial"/>
              </a:rPr>
            </a:b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idx="1" type="body"/>
          </p:nvPr>
        </p:nvSpPr>
        <p:spPr>
          <a:xfrm>
            <a:off x="328785" y="6579013"/>
            <a:ext cx="10120335" cy="250425"/>
          </a:xfrm>
          <a:prstGeom prst="rect">
            <a:avLst/>
          </a:prstGeom>
          <a:noFill/>
          <a:ln>
            <a:noFill/>
          </a:ln>
        </p:spPr>
        <p:txBody>
          <a:bodyPr anchorCtr="0" anchor="t" bIns="45700" lIns="91425" spcFirstLastPara="1" rIns="91425" wrap="square" tIns="45700">
            <a:normAutofit fontScale="25000" lnSpcReduction="20000"/>
          </a:bodyPr>
          <a:lstStyle/>
          <a:p>
            <a:pPr indent="-228600" lvl="0" marL="457200" rtl="0" algn="l">
              <a:lnSpc>
                <a:spcPct val="90000"/>
              </a:lnSpc>
              <a:spcBef>
                <a:spcPts val="1000"/>
              </a:spcBef>
              <a:spcAft>
                <a:spcPts val="0"/>
              </a:spcAft>
              <a:buClr>
                <a:schemeClr val="lt2"/>
              </a:buClr>
              <a:buSzPts val="1100"/>
              <a:buNone/>
            </a:pPr>
            <a:r>
              <a:t/>
            </a:r>
            <a:endParaRPr/>
          </a:p>
        </p:txBody>
      </p:sp>
      <p:grpSp>
        <p:nvGrpSpPr>
          <p:cNvPr id="137" name="Google Shape;137;p5"/>
          <p:cNvGrpSpPr/>
          <p:nvPr/>
        </p:nvGrpSpPr>
        <p:grpSpPr>
          <a:xfrm>
            <a:off x="597725" y="937769"/>
            <a:ext cx="11489327" cy="5275071"/>
            <a:chOff x="1593000" y="671159"/>
            <a:chExt cx="6431001" cy="2659530"/>
          </a:xfrm>
        </p:grpSpPr>
        <p:sp>
          <p:nvSpPr>
            <p:cNvPr id="138" name="Google Shape;138;p5"/>
            <p:cNvSpPr/>
            <p:nvPr/>
          </p:nvSpPr>
          <p:spPr>
            <a:xfrm>
              <a:off x="4073050" y="671159"/>
              <a:ext cx="3950951" cy="2659530"/>
            </a:xfrm>
            <a:prstGeom prst="rect">
              <a:avLst/>
            </a:prstGeom>
            <a:solidFill>
              <a:srgbClr val="EEEEE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39" name="Google Shape;139;p5"/>
            <p:cNvSpPr/>
            <p:nvPr/>
          </p:nvSpPr>
          <p:spPr>
            <a:xfrm flipH="1">
              <a:off x="2228650" y="1668325"/>
              <a:ext cx="1685100" cy="642600"/>
            </a:xfrm>
            <a:prstGeom prst="rect">
              <a:avLst/>
            </a:prstGeom>
            <a:solidFill>
              <a:srgbClr val="A7291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40" name="Google Shape;140;p5"/>
            <p:cNvSpPr/>
            <p:nvPr/>
          </p:nvSpPr>
          <p:spPr>
            <a:xfrm rot="-5400000">
              <a:off x="3336557" y="1539494"/>
              <a:ext cx="643358" cy="900565"/>
            </a:xfrm>
            <a:prstGeom prst="flowChartOffpageConnector">
              <a:avLst/>
            </a:prstGeom>
            <a:solidFill>
              <a:srgbClr val="A7291E"/>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41" name="Google Shape;141;p5"/>
            <p:cNvSpPr/>
            <p:nvPr/>
          </p:nvSpPr>
          <p:spPr>
            <a:xfrm>
              <a:off x="2283025" y="1740476"/>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i="0" lang="it-IT" sz="1333" u="none" cap="none" strike="noStrike">
                  <a:solidFill>
                    <a:schemeClr val="lt1"/>
                  </a:solidFill>
                  <a:latin typeface="Arial"/>
                  <a:ea typeface="Arial"/>
                  <a:cs typeface="Arial"/>
                  <a:sym typeface="Arial"/>
                </a:rPr>
                <a:t>stato dell’arte della ricerca sull’employability</a:t>
              </a:r>
              <a:endParaRPr b="0" i="0" sz="1333" u="none" cap="none" strike="noStrike">
                <a:solidFill>
                  <a:srgbClr val="FFFFFF"/>
                </a:solidFill>
                <a:latin typeface="Roboto Medium"/>
                <a:ea typeface="Roboto Medium"/>
                <a:cs typeface="Roboto Medium"/>
                <a:sym typeface="Roboto Medium"/>
              </a:endParaRPr>
            </a:p>
          </p:txBody>
        </p:sp>
        <p:sp>
          <p:nvSpPr>
            <p:cNvPr id="142" name="Google Shape;142;p5"/>
            <p:cNvSpPr/>
            <p:nvPr/>
          </p:nvSpPr>
          <p:spPr>
            <a:xfrm>
              <a:off x="1593000" y="1667125"/>
              <a:ext cx="690000" cy="642600"/>
            </a:xfrm>
            <a:prstGeom prst="rect">
              <a:avLst/>
            </a:prstGeom>
            <a:solidFill>
              <a:srgbClr val="BE2F2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0" i="0" lang="it-IT" sz="3466" u="none" cap="none" strike="noStrike">
                  <a:solidFill>
                    <a:srgbClr val="FFFFFF"/>
                  </a:solidFill>
                  <a:latin typeface="Roboto Thin"/>
                  <a:ea typeface="Roboto Thin"/>
                  <a:cs typeface="Roboto Thin"/>
                  <a:sym typeface="Roboto Thin"/>
                </a:rPr>
                <a:t>03</a:t>
              </a:r>
              <a:endParaRPr b="0" i="0" sz="3466" u="none" cap="none" strike="noStrike">
                <a:solidFill>
                  <a:srgbClr val="FFFFFF"/>
                </a:solidFill>
                <a:latin typeface="Roboto Thin"/>
                <a:ea typeface="Roboto Thin"/>
                <a:cs typeface="Roboto Thin"/>
                <a:sym typeface="Roboto Thin"/>
              </a:endParaRPr>
            </a:p>
          </p:txBody>
        </p:sp>
        <p:sp>
          <p:nvSpPr>
            <p:cNvPr id="143" name="Google Shape;143;p5"/>
            <p:cNvSpPr/>
            <p:nvPr/>
          </p:nvSpPr>
          <p:spPr>
            <a:xfrm>
              <a:off x="4627100" y="1668625"/>
              <a:ext cx="2971200" cy="642300"/>
            </a:xfrm>
            <a:prstGeom prst="rect">
              <a:avLst/>
            </a:prstGeom>
            <a:noFill/>
            <a:ln>
              <a:noFill/>
            </a:ln>
          </p:spPr>
          <p:txBody>
            <a:bodyPr anchorCtr="0" anchor="ctr" bIns="121900" lIns="121900" spcFirstLastPara="1" rIns="121900" wrap="square" tIns="121900">
              <a:noAutofit/>
            </a:bodyPr>
            <a:lstStyle/>
            <a:p>
              <a:pPr indent="-325957" lvl="0" marL="609585" marR="0" rtl="0" algn="l">
                <a:lnSpc>
                  <a:spcPct val="100000"/>
                </a:lnSpc>
                <a:spcBef>
                  <a:spcPts val="0"/>
                </a:spcBef>
                <a:spcAft>
                  <a:spcPts val="0"/>
                </a:spcAft>
                <a:buClr>
                  <a:srgbClr val="A7291E"/>
                </a:buClr>
                <a:buSzPts val="1000"/>
                <a:buFont typeface="Roboto"/>
                <a:buNone/>
              </a:pPr>
              <a:r>
                <a:t/>
              </a:r>
              <a:endParaRPr b="1" i="0" sz="1333" u="none" cap="none" strike="noStrike">
                <a:solidFill>
                  <a:srgbClr val="A7291E"/>
                </a:solidFill>
                <a:latin typeface="Roboto"/>
                <a:ea typeface="Roboto"/>
                <a:cs typeface="Roboto"/>
                <a:sym typeface="Roboto"/>
              </a:endParaRPr>
            </a:p>
          </p:txBody>
        </p:sp>
      </p:grpSp>
      <p:sp>
        <p:nvSpPr>
          <p:cNvPr id="144" name="Google Shape;144;p5"/>
          <p:cNvSpPr txBox="1"/>
          <p:nvPr/>
        </p:nvSpPr>
        <p:spPr>
          <a:xfrm>
            <a:off x="5028716" y="937769"/>
            <a:ext cx="6789395" cy="65026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933" u="none" cap="none" strike="noStrike">
                <a:solidFill>
                  <a:srgbClr val="000000"/>
                </a:solidFill>
                <a:latin typeface="Arial"/>
                <a:ea typeface="Arial"/>
                <a:cs typeface="Arial"/>
                <a:sym typeface="Arial"/>
              </a:rPr>
              <a:t>«The capability to move self-sufficiently within the labour market to realise potential through sustainable employment. For the individual, employability depends on the knowledge, skills and attitudes they possess, the way they use those assets and present them to employers and the context (e.g. personal circumstances and labour market environment) within which they seek work» (</a:t>
            </a:r>
            <a:r>
              <a:rPr b="1" i="0" lang="it-IT" sz="933" u="none" cap="none" strike="noStrike">
                <a:solidFill>
                  <a:srgbClr val="000000"/>
                </a:solidFill>
                <a:latin typeface="Arial"/>
                <a:ea typeface="Arial"/>
                <a:cs typeface="Arial"/>
                <a:sym typeface="Arial"/>
              </a:rPr>
              <a:t>Hillage &amp; Pollard, 1998, </a:t>
            </a:r>
            <a:r>
              <a:rPr b="0" i="0" lang="it-IT" sz="933" u="none" cap="none" strike="noStrike">
                <a:solidFill>
                  <a:srgbClr val="000000"/>
                </a:solidFill>
                <a:latin typeface="Arial"/>
                <a:ea typeface="Arial"/>
                <a:cs typeface="Arial"/>
                <a:sym typeface="Arial"/>
              </a:rPr>
              <a:t>p. 3).</a:t>
            </a:r>
            <a:endParaRPr/>
          </a:p>
          <a:p>
            <a:pPr indent="0" lvl="0" marL="0" marR="0" rtl="0" algn="l">
              <a:lnSpc>
                <a:spcPct val="100000"/>
              </a:lnSpc>
              <a:spcBef>
                <a:spcPts val="0"/>
              </a:spcBef>
              <a:spcAft>
                <a:spcPts val="0"/>
              </a:spcAft>
              <a:buNone/>
            </a:pPr>
            <a:br>
              <a:rPr b="0" i="0" lang="it-IT" sz="933" u="none" cap="none" strike="noStrike">
                <a:solidFill>
                  <a:srgbClr val="000000"/>
                </a:solidFill>
                <a:latin typeface="Arial"/>
                <a:ea typeface="Arial"/>
                <a:cs typeface="Arial"/>
                <a:sym typeface="Arial"/>
              </a:rPr>
            </a:br>
            <a:r>
              <a:rPr b="0" i="0" lang="it-IT" sz="933" u="none" cap="none" strike="noStrike">
                <a:solidFill>
                  <a:srgbClr val="000000"/>
                </a:solidFill>
                <a:latin typeface="Arial"/>
                <a:ea typeface="Arial"/>
                <a:cs typeface="Arial"/>
                <a:sym typeface="Arial"/>
              </a:rPr>
              <a:t>«Employability is not just about getting a job. Conversely, just because a student is on a vocational course does not mean that somehow employability is automatic. Employability is more than about developing attributes, techniques or experience just to enable a student to get a job, or to progress within a current career. It is about learning and the emphasis is less on “employ” and more on “ability”. In essence, the emphasis is on developing critical, reflective abilities, to empower and enhance the learner» (</a:t>
            </a:r>
            <a:r>
              <a:rPr b="1" i="0" lang="it-IT" sz="933" u="none" cap="none" strike="noStrike">
                <a:solidFill>
                  <a:srgbClr val="000000"/>
                </a:solidFill>
                <a:latin typeface="Arial"/>
                <a:ea typeface="Arial"/>
                <a:cs typeface="Arial"/>
                <a:sym typeface="Arial"/>
              </a:rPr>
              <a:t>Harvey, 2003, </a:t>
            </a:r>
            <a:r>
              <a:rPr b="0" i="0" lang="it-IT" sz="933" u="none" cap="none" strike="noStrike">
                <a:solidFill>
                  <a:srgbClr val="000000"/>
                </a:solidFill>
                <a:latin typeface="Arial"/>
                <a:ea typeface="Arial"/>
                <a:cs typeface="Arial"/>
                <a:sym typeface="Arial"/>
              </a:rPr>
              <a:t>p. 1)</a:t>
            </a:r>
            <a:endParaRPr/>
          </a:p>
          <a:p>
            <a:pPr indent="0" lvl="0" marL="0" marR="0" rtl="0" algn="l">
              <a:lnSpc>
                <a:spcPct val="100000"/>
              </a:lnSpc>
              <a:spcBef>
                <a:spcPts val="0"/>
              </a:spcBef>
              <a:spcAft>
                <a:spcPts val="0"/>
              </a:spcAft>
              <a:buNone/>
            </a:pPr>
            <a:br>
              <a:rPr b="0" i="0" lang="it-IT" sz="933" u="none" cap="none" strike="noStrike">
                <a:solidFill>
                  <a:srgbClr val="000000"/>
                </a:solidFill>
                <a:latin typeface="Arial"/>
                <a:ea typeface="Arial"/>
                <a:cs typeface="Arial"/>
                <a:sym typeface="Arial"/>
              </a:rPr>
            </a:br>
            <a:r>
              <a:rPr b="1" i="0" lang="it-IT" sz="1800" u="none" cap="none" strike="noStrike">
                <a:solidFill>
                  <a:srgbClr val="000000"/>
                </a:solidFill>
                <a:latin typeface="Arial"/>
                <a:ea typeface="Arial"/>
                <a:cs typeface="Arial"/>
                <a:sym typeface="Arial"/>
              </a:rPr>
              <a:t>«A set of achievements – skills, understandings and personal attributes – that make graduates more likely to gain employment and be successful in their chosen occupations, which benefits themselves, the workforce, the community and the economy» (Yorke &amp; Knight, 2006, p. 8).</a:t>
            </a:r>
            <a:endParaRPr/>
          </a:p>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it-IT" sz="933" u="none" cap="none" strike="noStrike">
                <a:solidFill>
                  <a:srgbClr val="000000"/>
                </a:solidFill>
                <a:latin typeface="Arial"/>
                <a:ea typeface="Arial"/>
                <a:cs typeface="Arial"/>
                <a:sym typeface="Arial"/>
              </a:rPr>
              <a:t>Le definizioni di Harvey da un lato e di Yorke e Knight dall’altro introducono elementi educativo-pedagogici ed estendono il concetto fino a farlo diventare il fondamento di modi innovativi di considerare l’istruzione superiore (Boffo et. al., 2017, pp. 163 -164).</a:t>
            </a:r>
            <a:endParaRPr/>
          </a:p>
          <a:p>
            <a:pPr indent="0" lvl="0" marL="0" marR="0" rtl="0" algn="l">
              <a:lnSpc>
                <a:spcPct val="100000"/>
              </a:lnSpc>
              <a:spcBef>
                <a:spcPts val="0"/>
              </a:spcBef>
              <a:spcAft>
                <a:spcPts val="0"/>
              </a:spcAft>
              <a:buNone/>
            </a:pPr>
            <a:br>
              <a:rPr b="0" i="0" lang="it-IT" sz="933" u="none" cap="none" strike="noStrike">
                <a:solidFill>
                  <a:srgbClr val="000000"/>
                </a:solidFill>
                <a:latin typeface="Arial"/>
                <a:ea typeface="Arial"/>
                <a:cs typeface="Arial"/>
                <a:sym typeface="Arial"/>
              </a:rPr>
            </a:br>
            <a:r>
              <a:rPr b="0" i="0" lang="it-IT" sz="933" u="none" cap="none" strike="noStrike">
                <a:solidFill>
                  <a:srgbClr val="000000"/>
                </a:solidFill>
                <a:latin typeface="Arial"/>
                <a:ea typeface="Arial"/>
                <a:cs typeface="Arial"/>
                <a:sym typeface="Arial"/>
              </a:rPr>
              <a:t>Coesistono due tipi principali di definizione: </a:t>
            </a:r>
            <a:endParaRPr/>
          </a:p>
          <a:p>
            <a:pPr indent="0" lvl="0" marL="0" marR="0" rtl="0" algn="l">
              <a:lnSpc>
                <a:spcPct val="100000"/>
              </a:lnSpc>
              <a:spcBef>
                <a:spcPts val="0"/>
              </a:spcBef>
              <a:spcAft>
                <a:spcPts val="0"/>
              </a:spcAft>
              <a:buNone/>
            </a:pPr>
            <a:r>
              <a:rPr b="1" i="0" lang="it-IT" sz="933" u="none" cap="none" strike="noStrike">
                <a:solidFill>
                  <a:srgbClr val="000000"/>
                </a:solidFill>
                <a:latin typeface="Arial"/>
                <a:ea typeface="Arial"/>
                <a:cs typeface="Arial"/>
                <a:sym typeface="Arial"/>
              </a:rPr>
              <a:t>Centrato sull’occupazione</a:t>
            </a:r>
            <a:endParaRPr/>
          </a:p>
          <a:p>
            <a:pPr indent="0" lvl="0" marL="0" marR="0" rtl="0" algn="l">
              <a:lnSpc>
                <a:spcPct val="100000"/>
              </a:lnSpc>
              <a:spcBef>
                <a:spcPts val="0"/>
              </a:spcBef>
              <a:spcAft>
                <a:spcPts val="0"/>
              </a:spcAft>
              <a:buNone/>
            </a:pPr>
            <a:r>
              <a:rPr b="1" i="0" lang="it-IT" sz="933" u="none" cap="none" strike="noStrike">
                <a:solidFill>
                  <a:srgbClr val="000000"/>
                </a:solidFill>
                <a:latin typeface="Arial"/>
                <a:ea typeface="Arial"/>
                <a:cs typeface="Arial"/>
                <a:sym typeface="Arial"/>
              </a:rPr>
              <a:t>L’occupabilità è concepibile come “una combinazione di fattori che consentono agli individui di progredire verso o entrare nel mondo del lavoro, di mantenerlo e di progredire nel corso della carriera” (Consiglio europeo, 2010, p. 10).</a:t>
            </a:r>
            <a:endParaRPr b="0" i="0" sz="9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it-IT" sz="933" u="none" cap="none" strike="noStrike">
                <a:solidFill>
                  <a:srgbClr val="000000"/>
                </a:solidFill>
                <a:latin typeface="Arial"/>
                <a:ea typeface="Arial"/>
                <a:cs typeface="Arial"/>
                <a:sym typeface="Arial"/>
              </a:rPr>
              <a:t>Le politiche ispirate ad una definizione incentrata sull’occupazione lasciano piuttosto aperto il ruolo degli istituti di istruzione superiore</a:t>
            </a:r>
            <a:endParaRPr/>
          </a:p>
          <a:p>
            <a:pPr indent="0" lvl="0" marL="0" marR="0" rtl="0" algn="l">
              <a:lnSpc>
                <a:spcPct val="100000"/>
              </a:lnSpc>
              <a:spcBef>
                <a:spcPts val="0"/>
              </a:spcBef>
              <a:spcAft>
                <a:spcPts val="0"/>
              </a:spcAft>
              <a:buNone/>
            </a:pPr>
            <a:br>
              <a:rPr b="0" i="0" lang="it-IT" sz="933" u="none" cap="none" strike="noStrike">
                <a:solidFill>
                  <a:srgbClr val="000000"/>
                </a:solidFill>
                <a:latin typeface="Arial"/>
                <a:ea typeface="Arial"/>
                <a:cs typeface="Arial"/>
                <a:sym typeface="Arial"/>
              </a:rPr>
            </a:br>
            <a:r>
              <a:rPr b="1" i="0" lang="it-IT" sz="933" u="none" cap="none" strike="noStrike">
                <a:solidFill>
                  <a:srgbClr val="000000"/>
                </a:solidFill>
                <a:latin typeface="Arial"/>
                <a:ea typeface="Arial"/>
                <a:cs typeface="Arial"/>
                <a:sym typeface="Arial"/>
              </a:rPr>
              <a:t>Centrato sulle competenze</a:t>
            </a:r>
            <a:endParaRPr/>
          </a:p>
          <a:p>
            <a:pPr indent="0" lvl="0" marL="0" marR="0" rtl="0" algn="l">
              <a:lnSpc>
                <a:spcPct val="100000"/>
              </a:lnSpc>
              <a:spcBef>
                <a:spcPts val="0"/>
              </a:spcBef>
              <a:spcAft>
                <a:spcPts val="0"/>
              </a:spcAft>
              <a:buNone/>
            </a:pPr>
            <a:r>
              <a:rPr b="1" i="0" lang="it-IT" sz="933" u="none" cap="none" strike="noStrike">
                <a:solidFill>
                  <a:srgbClr val="000000"/>
                </a:solidFill>
                <a:latin typeface="Arial"/>
                <a:ea typeface="Arial"/>
                <a:cs typeface="Arial"/>
                <a:sym typeface="Arial"/>
              </a:rPr>
              <a:t>Uno studente o un laureato dimostra occupabilità per una professione se le conoscenze, le abilità e le competenze acquisite sono funzionali al successo in quel lavoro.</a:t>
            </a:r>
            <a:endParaRPr b="0" i="0" sz="9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it-IT" sz="933" u="none" cap="none" strike="noStrike">
                <a:solidFill>
                  <a:srgbClr val="000000"/>
                </a:solidFill>
                <a:latin typeface="Arial"/>
                <a:ea typeface="Arial"/>
                <a:cs typeface="Arial"/>
                <a:sym typeface="Arial"/>
              </a:rPr>
              <a:t>Le politiche che puntano sullo sviluppo delle competenze devono confrontarsi con veri e propri processi di sviluppo delle competenze per l’occupabilità.</a:t>
            </a:r>
            <a:endParaRPr/>
          </a:p>
          <a:p>
            <a:pPr indent="0" lvl="0" marL="0" marR="0" rtl="0" algn="l">
              <a:lnSpc>
                <a:spcPct val="100000"/>
              </a:lnSpc>
              <a:spcBef>
                <a:spcPts val="0"/>
              </a:spcBef>
              <a:spcAft>
                <a:spcPts val="0"/>
              </a:spcAft>
              <a:buNone/>
            </a:pPr>
            <a:br>
              <a:rPr b="0" i="0" lang="it-IT" sz="1867" u="none" cap="none" strike="noStrike">
                <a:solidFill>
                  <a:srgbClr val="000000"/>
                </a:solidFill>
                <a:latin typeface="Arial"/>
                <a:ea typeface="Arial"/>
                <a:cs typeface="Arial"/>
                <a:sym typeface="Arial"/>
              </a:rPr>
            </a:br>
            <a:br>
              <a:rPr b="0" i="0" lang="it-IT" sz="1867" u="none" cap="none" strike="noStrike">
                <a:solidFill>
                  <a:srgbClr val="000000"/>
                </a:solidFill>
                <a:latin typeface="Arial"/>
                <a:ea typeface="Arial"/>
                <a:cs typeface="Arial"/>
                <a:sym typeface="Arial"/>
              </a:rPr>
            </a:b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idx="1" type="body"/>
          </p:nvPr>
        </p:nvSpPr>
        <p:spPr>
          <a:xfrm>
            <a:off x="328785" y="6579013"/>
            <a:ext cx="10120400" cy="2504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1067"/>
              </a:spcBef>
              <a:spcAft>
                <a:spcPts val="0"/>
              </a:spcAft>
              <a:buSzPct val="290909"/>
              <a:buNone/>
            </a:pPr>
            <a:r>
              <a:t/>
            </a:r>
            <a:endParaRPr/>
          </a:p>
        </p:txBody>
      </p:sp>
      <p:grpSp>
        <p:nvGrpSpPr>
          <p:cNvPr id="150" name="Google Shape;150;p6"/>
          <p:cNvGrpSpPr/>
          <p:nvPr/>
        </p:nvGrpSpPr>
        <p:grpSpPr>
          <a:xfrm>
            <a:off x="4815701" y="552469"/>
            <a:ext cx="2888000" cy="2888000"/>
            <a:chOff x="3611776" y="414352"/>
            <a:chExt cx="2166000" cy="2166000"/>
          </a:xfrm>
        </p:grpSpPr>
        <p:sp>
          <p:nvSpPr>
            <p:cNvPr id="151" name="Google Shape;151;p6"/>
            <p:cNvSpPr/>
            <p:nvPr/>
          </p:nvSpPr>
          <p:spPr>
            <a:xfrm>
              <a:off x="3611776" y="414352"/>
              <a:ext cx="2166000" cy="2166000"/>
            </a:xfrm>
            <a:prstGeom prst="ellipse">
              <a:avLst/>
            </a:prstGeom>
            <a:solidFill>
              <a:srgbClr val="D9EAD3"/>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52" name="Google Shape;152;p6"/>
            <p:cNvSpPr txBox="1"/>
            <p:nvPr/>
          </p:nvSpPr>
          <p:spPr>
            <a:xfrm>
              <a:off x="3967546" y="1027503"/>
              <a:ext cx="1496100" cy="7029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i="0" lang="it-IT" sz="1867" u="none" cap="none" strike="noStrike">
                  <a:solidFill>
                    <a:schemeClr val="dk1"/>
                  </a:solidFill>
                  <a:latin typeface="Arial"/>
                  <a:ea typeface="Arial"/>
                  <a:cs typeface="Arial"/>
                  <a:sym typeface="Arial"/>
                </a:rPr>
                <a:t>1</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it-IT" sz="1867" u="none" cap="none" strike="noStrike">
                  <a:solidFill>
                    <a:schemeClr val="dk1"/>
                  </a:solidFill>
                  <a:latin typeface="Arial"/>
                  <a:ea typeface="Arial"/>
                  <a:cs typeface="Arial"/>
                  <a:sym typeface="Arial"/>
                </a:rPr>
                <a:t>Alta formazione  </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33" u="none" cap="none" strike="noStrike">
                <a:solidFill>
                  <a:srgbClr val="FFFFFF"/>
                </a:solidFill>
                <a:latin typeface="Roboto"/>
                <a:ea typeface="Roboto"/>
                <a:cs typeface="Roboto"/>
                <a:sym typeface="Roboto"/>
              </a:endParaRPr>
            </a:p>
          </p:txBody>
        </p:sp>
      </p:grpSp>
      <p:grpSp>
        <p:nvGrpSpPr>
          <p:cNvPr id="153" name="Google Shape;153;p6"/>
          <p:cNvGrpSpPr/>
          <p:nvPr/>
        </p:nvGrpSpPr>
        <p:grpSpPr>
          <a:xfrm>
            <a:off x="6083011" y="2710485"/>
            <a:ext cx="2888000" cy="2888000"/>
            <a:chOff x="4562258" y="2032864"/>
            <a:chExt cx="2166000" cy="2166000"/>
          </a:xfrm>
        </p:grpSpPr>
        <p:sp>
          <p:nvSpPr>
            <p:cNvPr id="154" name="Google Shape;154;p6"/>
            <p:cNvSpPr/>
            <p:nvPr/>
          </p:nvSpPr>
          <p:spPr>
            <a:xfrm>
              <a:off x="4562258" y="2032864"/>
              <a:ext cx="2166000" cy="2166000"/>
            </a:xfrm>
            <a:prstGeom prst="ellipse">
              <a:avLst/>
            </a:prstGeom>
            <a:solidFill>
              <a:srgbClr val="A4C2F4"/>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55" name="Google Shape;155;p6"/>
            <p:cNvSpPr txBox="1"/>
            <p:nvPr/>
          </p:nvSpPr>
          <p:spPr>
            <a:xfrm>
              <a:off x="5232146" y="2960028"/>
              <a:ext cx="1496100" cy="7029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it-IT" sz="1867" u="none" cap="none" strike="noStrike">
                  <a:solidFill>
                    <a:schemeClr val="dk1"/>
                  </a:solidFill>
                  <a:latin typeface="Arial"/>
                  <a:ea typeface="Arial"/>
                  <a:cs typeface="Arial"/>
                  <a:sym typeface="Arial"/>
                </a:rPr>
                <a:t>2</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it-IT" sz="1867" u="none" cap="none" strike="noStrike">
                  <a:solidFill>
                    <a:schemeClr val="dk1"/>
                  </a:solidFill>
                  <a:latin typeface="Arial"/>
                  <a:ea typeface="Arial"/>
                  <a:cs typeface="Arial"/>
                  <a:sym typeface="Arial"/>
                </a:rPr>
                <a:t>Studenti </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333" u="none" cap="none" strike="noStrike">
                <a:solidFill>
                  <a:srgbClr val="FFFFFF"/>
                </a:solidFill>
                <a:latin typeface="Roboto"/>
                <a:ea typeface="Roboto"/>
                <a:cs typeface="Roboto"/>
                <a:sym typeface="Roboto"/>
              </a:endParaRPr>
            </a:p>
          </p:txBody>
        </p:sp>
      </p:grpSp>
      <p:grpSp>
        <p:nvGrpSpPr>
          <p:cNvPr id="156" name="Google Shape;156;p6"/>
          <p:cNvGrpSpPr/>
          <p:nvPr/>
        </p:nvGrpSpPr>
        <p:grpSpPr>
          <a:xfrm>
            <a:off x="3632835" y="2710485"/>
            <a:ext cx="2888000" cy="2888000"/>
            <a:chOff x="2702876" y="2032864"/>
            <a:chExt cx="2166000" cy="2166000"/>
          </a:xfrm>
        </p:grpSpPr>
        <p:sp>
          <p:nvSpPr>
            <p:cNvPr id="157" name="Google Shape;157;p6"/>
            <p:cNvSpPr/>
            <p:nvPr/>
          </p:nvSpPr>
          <p:spPr>
            <a:xfrm>
              <a:off x="2702876" y="2032864"/>
              <a:ext cx="2166000" cy="2166000"/>
            </a:xfrm>
            <a:prstGeom prst="ellipse">
              <a:avLst/>
            </a:prstGeom>
            <a:solidFill>
              <a:schemeClr val="accent4"/>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58" name="Google Shape;158;p6"/>
            <p:cNvSpPr txBox="1"/>
            <p:nvPr/>
          </p:nvSpPr>
          <p:spPr>
            <a:xfrm>
              <a:off x="2807876" y="2912650"/>
              <a:ext cx="1391100" cy="6501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it-IT" sz="1867" u="none" cap="none" strike="noStrike">
                  <a:solidFill>
                    <a:schemeClr val="dk1"/>
                  </a:solidFill>
                  <a:latin typeface="Arial"/>
                  <a:ea typeface="Arial"/>
                  <a:cs typeface="Arial"/>
                  <a:sym typeface="Arial"/>
                </a:rPr>
                <a:t>3</a:t>
              </a:r>
              <a:endParaRPr b="1"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it-IT" sz="1867" u="none" cap="none" strike="noStrike">
                  <a:solidFill>
                    <a:schemeClr val="dk1"/>
                  </a:solidFill>
                  <a:latin typeface="Arial"/>
                  <a:ea typeface="Arial"/>
                  <a:cs typeface="Arial"/>
                  <a:sym typeface="Arial"/>
                </a:rPr>
                <a:t>Mondo del lavoro</a:t>
              </a:r>
              <a:endParaRPr b="1" i="0" sz="1867" u="none" cap="none" strike="noStrike">
                <a:solidFill>
                  <a:schemeClr val="dk1"/>
                </a:solidFill>
                <a:latin typeface="Arial"/>
                <a:ea typeface="Arial"/>
                <a:cs typeface="Arial"/>
                <a:sym typeface="Arial"/>
              </a:endParaRPr>
            </a:p>
          </p:txBody>
        </p:sp>
      </p:grpSp>
      <p:sp>
        <p:nvSpPr>
          <p:cNvPr id="159" name="Google Shape;159;p6"/>
          <p:cNvSpPr/>
          <p:nvPr/>
        </p:nvSpPr>
        <p:spPr>
          <a:xfrm>
            <a:off x="5189367" y="2595000"/>
            <a:ext cx="2336400" cy="1905600"/>
          </a:xfrm>
          <a:prstGeom prst="ellipse">
            <a:avLst/>
          </a:prstGeom>
          <a:solidFill>
            <a:srgbClr val="F9CB9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1" i="0" lang="it-IT" sz="1600" u="none" cap="none" strike="noStrike">
                <a:solidFill>
                  <a:srgbClr val="FF0000"/>
                </a:solidFill>
                <a:latin typeface="Arial"/>
                <a:ea typeface="Arial"/>
                <a:cs typeface="Arial"/>
                <a:sym typeface="Arial"/>
              </a:rPr>
              <a:t>Employability</a:t>
            </a:r>
            <a:endParaRPr b="1" i="0" sz="1600" u="none" cap="none" strike="noStrike">
              <a:solidFill>
                <a:srgbClr val="FF0000"/>
              </a:solidFill>
              <a:latin typeface="Arial"/>
              <a:ea typeface="Arial"/>
              <a:cs typeface="Arial"/>
              <a:sym typeface="Arial"/>
            </a:endParaRPr>
          </a:p>
        </p:txBody>
      </p:sp>
      <p:sp>
        <p:nvSpPr>
          <p:cNvPr id="160" name="Google Shape;160;p6"/>
          <p:cNvSpPr txBox="1"/>
          <p:nvPr/>
        </p:nvSpPr>
        <p:spPr>
          <a:xfrm>
            <a:off x="611867" y="1296200"/>
            <a:ext cx="3697200" cy="55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it-IT" sz="2400" u="none" cap="none" strike="noStrike">
                <a:solidFill>
                  <a:schemeClr val="dk2"/>
                </a:solidFill>
                <a:latin typeface="Arial"/>
                <a:ea typeface="Arial"/>
                <a:cs typeface="Arial"/>
                <a:sym typeface="Arial"/>
              </a:rPr>
              <a:t>Filiera di attori coinvolti</a:t>
            </a:r>
            <a:endParaRPr b="1" i="0" sz="2400" u="none" cap="none" strike="noStrik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nvSpPr>
        <p:spPr>
          <a:xfrm>
            <a:off x="551384" y="6448251"/>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chemeClr val="accent2"/>
                </a:solidFill>
                <a:latin typeface="Arial"/>
                <a:ea typeface="Arial"/>
                <a:cs typeface="Arial"/>
                <a:sym typeface="Arial"/>
              </a:rPr>
              <a:t>13/06/2024</a:t>
            </a:r>
            <a:endParaRPr b="0" i="0" sz="1200" u="none" cap="none" strike="noStrike">
              <a:solidFill>
                <a:schemeClr val="accent2"/>
              </a:solidFill>
              <a:latin typeface="Arial"/>
              <a:ea typeface="Arial"/>
              <a:cs typeface="Arial"/>
              <a:sym typeface="Arial"/>
            </a:endParaRPr>
          </a:p>
        </p:txBody>
      </p:sp>
      <p:sp>
        <p:nvSpPr>
          <p:cNvPr id="167" name="Google Shape;167;p7"/>
          <p:cNvSpPr txBox="1"/>
          <p:nvPr/>
        </p:nvSpPr>
        <p:spPr>
          <a:xfrm>
            <a:off x="4038600" y="6429441"/>
            <a:ext cx="4114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chemeClr val="accent2"/>
                </a:solidFill>
                <a:latin typeface="Arial"/>
                <a:ea typeface="Arial"/>
                <a:cs typeface="Arial"/>
                <a:sym typeface="Arial"/>
              </a:rPr>
              <a:t>Funzione/Area/Nominativo</a:t>
            </a:r>
            <a:endParaRPr b="0" i="0" sz="1200" u="none" cap="none" strike="noStrike">
              <a:solidFill>
                <a:schemeClr val="accent2"/>
              </a:solidFill>
              <a:latin typeface="Arial"/>
              <a:ea typeface="Arial"/>
              <a:cs typeface="Arial"/>
              <a:sym typeface="Arial"/>
            </a:endParaRPr>
          </a:p>
        </p:txBody>
      </p:sp>
      <p:sp>
        <p:nvSpPr>
          <p:cNvPr id="168" name="Google Shape;168;p7"/>
          <p:cNvSpPr txBox="1"/>
          <p:nvPr/>
        </p:nvSpPr>
        <p:spPr>
          <a:xfrm>
            <a:off x="9113440" y="6448251"/>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169" name="Google Shape;169;p7"/>
          <p:cNvSpPr txBox="1"/>
          <p:nvPr/>
        </p:nvSpPr>
        <p:spPr>
          <a:xfrm>
            <a:off x="193638" y="677467"/>
            <a:ext cx="4594029"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IT" sz="1973" u="none" cap="none" strike="noStrike">
                <a:solidFill>
                  <a:srgbClr val="000000"/>
                </a:solidFill>
                <a:latin typeface="Arial"/>
                <a:ea typeface="Arial"/>
                <a:cs typeface="Arial"/>
                <a:sym typeface="Arial"/>
              </a:rPr>
              <a:t>Descrizione del Processo</a:t>
            </a:r>
            <a:endParaRPr/>
          </a:p>
        </p:txBody>
      </p:sp>
      <p:sp>
        <p:nvSpPr>
          <p:cNvPr id="170" name="Google Shape;170;p7"/>
          <p:cNvSpPr/>
          <p:nvPr/>
        </p:nvSpPr>
        <p:spPr>
          <a:xfrm>
            <a:off x="2271667" y="1239051"/>
            <a:ext cx="6857100" cy="4620900"/>
          </a:xfrm>
          <a:prstGeom prst="triangle">
            <a:avLst>
              <a:gd fmla="val 50000" name="adj"/>
            </a:avLst>
          </a:prstGeom>
          <a:solidFill>
            <a:srgbClr val="D786E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71" name="Google Shape;171;p7"/>
          <p:cNvSpPr txBox="1"/>
          <p:nvPr/>
        </p:nvSpPr>
        <p:spPr>
          <a:xfrm>
            <a:off x="4316733" y="3059200"/>
            <a:ext cx="2883600" cy="275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600" u="none" cap="none" strike="noStrike">
                <a:solidFill>
                  <a:srgbClr val="701C7F"/>
                </a:solidFill>
                <a:latin typeface="Roboto"/>
                <a:ea typeface="Roboto"/>
                <a:cs typeface="Roboto"/>
                <a:sym typeface="Roboto"/>
              </a:rPr>
              <a:t>Quali politiche accademiche per il riconoscimento delle figure professionali  di secondo livello dell’area educativo-pedagogica?</a:t>
            </a:r>
            <a:endParaRPr b="1" i="0" sz="1600" u="none" cap="none" strike="noStrike">
              <a:solidFill>
                <a:srgbClr val="701C7F"/>
              </a:solidFill>
              <a:latin typeface="Roboto"/>
              <a:ea typeface="Roboto"/>
              <a:cs typeface="Roboto"/>
              <a:sym typeface="Roboto"/>
            </a:endParaRPr>
          </a:p>
        </p:txBody>
      </p:sp>
      <p:grpSp>
        <p:nvGrpSpPr>
          <p:cNvPr id="172" name="Google Shape;172;p7"/>
          <p:cNvGrpSpPr/>
          <p:nvPr/>
        </p:nvGrpSpPr>
        <p:grpSpPr>
          <a:xfrm rot="212929">
            <a:off x="2668573" y="1843275"/>
            <a:ext cx="1846236" cy="2121565"/>
            <a:chOff x="2898121" y="1479184"/>
            <a:chExt cx="1384653" cy="1591146"/>
          </a:xfrm>
        </p:grpSpPr>
        <p:sp>
          <p:nvSpPr>
            <p:cNvPr id="173" name="Google Shape;173;p7"/>
            <p:cNvSpPr/>
            <p:nvPr/>
          </p:nvSpPr>
          <p:spPr>
            <a:xfrm rot="-3360517">
              <a:off x="2960437" y="2297046"/>
              <a:ext cx="1629676" cy="125310"/>
            </a:xfrm>
            <a:prstGeom prst="rightArrow">
              <a:avLst>
                <a:gd fmla="val 25514" name="adj1"/>
                <a:gd fmla="val 64322" name="adj2"/>
              </a:avLst>
            </a:prstGeom>
            <a:solidFill>
              <a:srgbClr val="9325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74" name="Google Shape;174;p7"/>
            <p:cNvSpPr txBox="1"/>
            <p:nvPr/>
          </p:nvSpPr>
          <p:spPr>
            <a:xfrm rot="-3365016">
              <a:off x="2686545" y="2086440"/>
              <a:ext cx="1664030" cy="376426"/>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067" u="none" cap="none" strike="noStrike">
                  <a:solidFill>
                    <a:srgbClr val="9325A5"/>
                  </a:solidFill>
                  <a:latin typeface="Roboto"/>
                  <a:ea typeface="Roboto"/>
                  <a:cs typeface="Roboto"/>
                  <a:sym typeface="Roboto"/>
                </a:rPr>
                <a:t>Domanda occupazionale</a:t>
              </a:r>
              <a:endParaRPr b="1" i="0" sz="1067" u="none" cap="none" strike="noStrike">
                <a:solidFill>
                  <a:srgbClr val="9325A5"/>
                </a:solidFill>
                <a:latin typeface="Roboto"/>
                <a:ea typeface="Roboto"/>
                <a:cs typeface="Roboto"/>
                <a:sym typeface="Roboto"/>
              </a:endParaRPr>
            </a:p>
          </p:txBody>
        </p:sp>
      </p:grpSp>
      <p:grpSp>
        <p:nvGrpSpPr>
          <p:cNvPr id="175" name="Google Shape;175;p7"/>
          <p:cNvGrpSpPr/>
          <p:nvPr/>
        </p:nvGrpSpPr>
        <p:grpSpPr>
          <a:xfrm rot="-188139">
            <a:off x="7259849" y="2026332"/>
            <a:ext cx="1661496" cy="2218737"/>
            <a:chOff x="4882713" y="1396125"/>
            <a:chExt cx="1246126" cy="1664058"/>
          </a:xfrm>
        </p:grpSpPr>
        <p:sp>
          <p:nvSpPr>
            <p:cNvPr id="176" name="Google Shape;176;p7"/>
            <p:cNvSpPr/>
            <p:nvPr/>
          </p:nvSpPr>
          <p:spPr>
            <a:xfrm rot="3420919">
              <a:off x="4575050" y="2300047"/>
              <a:ext cx="1581515" cy="125402"/>
            </a:xfrm>
            <a:prstGeom prst="rightArrow">
              <a:avLst>
                <a:gd fmla="val 25514" name="adj1"/>
                <a:gd fmla="val 64322" name="adj2"/>
              </a:avLst>
            </a:prstGeom>
            <a:solidFill>
              <a:srgbClr val="56156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77" name="Google Shape;177;p7"/>
            <p:cNvSpPr txBox="1"/>
            <p:nvPr/>
          </p:nvSpPr>
          <p:spPr>
            <a:xfrm rot="3420634">
              <a:off x="4713394" y="2031433"/>
              <a:ext cx="1673878" cy="292822"/>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067" u="none" cap="none" strike="noStrike">
                  <a:solidFill>
                    <a:srgbClr val="561561"/>
                  </a:solidFill>
                  <a:latin typeface="Roboto"/>
                  <a:ea typeface="Roboto"/>
                  <a:cs typeface="Roboto"/>
                  <a:sym typeface="Roboto"/>
                </a:rPr>
                <a:t>Offerta Formativa</a:t>
              </a:r>
              <a:endParaRPr b="0" i="0" sz="1067" u="none" cap="none" strike="noStrike">
                <a:solidFill>
                  <a:srgbClr val="561561"/>
                </a:solidFill>
                <a:latin typeface="Arial"/>
                <a:ea typeface="Arial"/>
                <a:cs typeface="Arial"/>
                <a:sym typeface="Arial"/>
              </a:endParaRPr>
            </a:p>
          </p:txBody>
        </p:sp>
      </p:grpSp>
      <p:sp>
        <p:nvSpPr>
          <p:cNvPr id="178" name="Google Shape;178;p7"/>
          <p:cNvSpPr txBox="1"/>
          <p:nvPr/>
        </p:nvSpPr>
        <p:spPr>
          <a:xfrm>
            <a:off x="9315267" y="5214667"/>
            <a:ext cx="1621600" cy="492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0" i="0" lang="it-IT" sz="2400" u="none" cap="none" strike="noStrike">
                <a:solidFill>
                  <a:schemeClr val="dk2"/>
                </a:solidFill>
                <a:latin typeface="Arial"/>
                <a:ea typeface="Arial"/>
                <a:cs typeface="Arial"/>
                <a:sym typeface="Arial"/>
              </a:rPr>
              <a:t>Studenti</a:t>
            </a:r>
            <a:endParaRPr b="0" i="0" sz="2400" u="none" cap="none" strike="noStrike">
              <a:solidFill>
                <a:schemeClr val="dk2"/>
              </a:solidFill>
              <a:latin typeface="Arial"/>
              <a:ea typeface="Arial"/>
              <a:cs typeface="Arial"/>
              <a:sym typeface="Arial"/>
            </a:endParaRPr>
          </a:p>
        </p:txBody>
      </p:sp>
      <p:sp>
        <p:nvSpPr>
          <p:cNvPr id="179" name="Google Shape;179;p7"/>
          <p:cNvSpPr txBox="1"/>
          <p:nvPr/>
        </p:nvSpPr>
        <p:spPr>
          <a:xfrm>
            <a:off x="4741300" y="548933"/>
            <a:ext cx="2362400" cy="580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0" i="0" lang="it-IT" sz="2400" u="none" cap="none" strike="noStrike">
                <a:solidFill>
                  <a:schemeClr val="dk2"/>
                </a:solidFill>
                <a:latin typeface="Arial"/>
                <a:ea typeface="Arial"/>
                <a:cs typeface="Arial"/>
                <a:sym typeface="Arial"/>
              </a:rPr>
              <a:t>Alta formazione</a:t>
            </a:r>
            <a:endParaRPr b="0" i="0" sz="2400" u="none" cap="none" strike="noStrike">
              <a:solidFill>
                <a:schemeClr val="dk2"/>
              </a:solidFill>
              <a:latin typeface="Arial"/>
              <a:ea typeface="Arial"/>
              <a:cs typeface="Arial"/>
              <a:sym typeface="Arial"/>
            </a:endParaRPr>
          </a:p>
        </p:txBody>
      </p:sp>
      <p:sp>
        <p:nvSpPr>
          <p:cNvPr id="180" name="Google Shape;180;p7"/>
          <p:cNvSpPr txBox="1"/>
          <p:nvPr/>
        </p:nvSpPr>
        <p:spPr>
          <a:xfrm>
            <a:off x="822067" y="4745367"/>
            <a:ext cx="1449600" cy="918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0" i="0" lang="it-IT" sz="2400" u="none" cap="none" strike="noStrike">
                <a:solidFill>
                  <a:schemeClr val="dk2"/>
                </a:solidFill>
                <a:latin typeface="Arial"/>
                <a:ea typeface="Arial"/>
                <a:cs typeface="Arial"/>
                <a:sym typeface="Arial"/>
              </a:rPr>
              <a:t>Mondo del Lavoro</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chemeClr val="dk2"/>
              </a:solidFill>
              <a:latin typeface="Arial"/>
              <a:ea typeface="Arial"/>
              <a:cs typeface="Arial"/>
              <a:sym typeface="Arial"/>
            </a:endParaRPr>
          </a:p>
        </p:txBody>
      </p:sp>
      <p:grpSp>
        <p:nvGrpSpPr>
          <p:cNvPr id="181" name="Google Shape;181;p7"/>
          <p:cNvGrpSpPr/>
          <p:nvPr/>
        </p:nvGrpSpPr>
        <p:grpSpPr>
          <a:xfrm>
            <a:off x="4759758" y="5970064"/>
            <a:ext cx="2325469" cy="742513"/>
            <a:chOff x="3698064" y="3575617"/>
            <a:chExt cx="1744145" cy="472577"/>
          </a:xfrm>
        </p:grpSpPr>
        <p:sp>
          <p:nvSpPr>
            <p:cNvPr id="182" name="Google Shape;182;p7"/>
            <p:cNvSpPr/>
            <p:nvPr/>
          </p:nvSpPr>
          <p:spPr>
            <a:xfrm rot="10800000">
              <a:off x="3698064" y="3575617"/>
              <a:ext cx="1740900" cy="125400"/>
            </a:xfrm>
            <a:prstGeom prst="rightArrow">
              <a:avLst>
                <a:gd fmla="val 25514" name="adj1"/>
                <a:gd fmla="val 64322" name="adj2"/>
              </a:avLst>
            </a:prstGeom>
            <a:solidFill>
              <a:srgbClr val="771E8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83" name="Google Shape;183;p7"/>
            <p:cNvSpPr txBox="1"/>
            <p:nvPr/>
          </p:nvSpPr>
          <p:spPr>
            <a:xfrm rot="620">
              <a:off x="3779283" y="3755244"/>
              <a:ext cx="1662900" cy="2928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067" u="none" cap="none" strike="noStrike">
                  <a:solidFill>
                    <a:srgbClr val="9325A5"/>
                  </a:solidFill>
                  <a:latin typeface="Roboto"/>
                  <a:ea typeface="Roboto"/>
                  <a:cs typeface="Roboto"/>
                  <a:sym typeface="Roboto"/>
                </a:rPr>
                <a:t>Professionalizzazione</a:t>
              </a:r>
              <a:endParaRPr b="0" i="0" sz="1067" u="none" cap="none" strike="noStrike">
                <a:solidFill>
                  <a:srgbClr val="771E86"/>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8"/>
          <p:cNvGrpSpPr/>
          <p:nvPr/>
        </p:nvGrpSpPr>
        <p:grpSpPr>
          <a:xfrm>
            <a:off x="8082789" y="1822029"/>
            <a:ext cx="3232739" cy="4590900"/>
            <a:chOff x="1144846" y="740253"/>
            <a:chExt cx="2038468" cy="3268439"/>
          </a:xfrm>
        </p:grpSpPr>
        <p:sp>
          <p:nvSpPr>
            <p:cNvPr id="189" name="Google Shape;189;p8"/>
            <p:cNvSpPr/>
            <p:nvPr/>
          </p:nvSpPr>
          <p:spPr>
            <a:xfrm>
              <a:off x="1152914" y="2170386"/>
              <a:ext cx="2030400" cy="1838306"/>
            </a:xfrm>
            <a:prstGeom prst="rect">
              <a:avLst/>
            </a:prstGeom>
            <a:solidFill>
              <a:srgbClr val="00703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90" name="Google Shape;190;p8"/>
            <p:cNvSpPr/>
            <p:nvPr/>
          </p:nvSpPr>
          <p:spPr>
            <a:xfrm>
              <a:off x="1221889" y="740253"/>
              <a:ext cx="1815000" cy="608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it-IT" sz="1333" u="none" cap="none" strike="noStrike">
                  <a:solidFill>
                    <a:srgbClr val="085630"/>
                  </a:solidFill>
                  <a:latin typeface="Arial"/>
                  <a:ea typeface="Arial"/>
                  <a:cs typeface="Arial"/>
                  <a:sym typeface="Arial"/>
                </a:rPr>
                <a:t>Raccolta delle percezione degli studenti attraverso un questionario</a:t>
              </a:r>
              <a:endParaRPr b="1" i="0" sz="1333" u="none" cap="none" strike="noStrike">
                <a:solidFill>
                  <a:srgbClr val="085630"/>
                </a:solidFill>
                <a:latin typeface="Arial"/>
                <a:ea typeface="Arial"/>
                <a:cs typeface="Arial"/>
                <a:sym typeface="Arial"/>
              </a:endParaRPr>
            </a:p>
          </p:txBody>
        </p:sp>
        <p:sp>
          <p:nvSpPr>
            <p:cNvPr id="191" name="Google Shape;191;p8"/>
            <p:cNvSpPr/>
            <p:nvPr/>
          </p:nvSpPr>
          <p:spPr>
            <a:xfrm>
              <a:off x="1144846" y="3263057"/>
              <a:ext cx="2030400" cy="608100"/>
            </a:xfrm>
            <a:prstGeom prst="rect">
              <a:avLst/>
            </a:prstGeom>
            <a:noFill/>
            <a:ln>
              <a:noFill/>
            </a:ln>
          </p:spPr>
          <p:txBody>
            <a:bodyPr anchorCtr="0" anchor="t" bIns="121900" lIns="121900" spcFirstLastPara="1" rIns="121900" wrap="square" tIns="121900">
              <a:noAutofit/>
            </a:bodyPr>
            <a:lstStyle/>
            <a:p>
              <a:pPr indent="-389457" lvl="0" marL="609585" marR="0" rtl="0" algn="l">
                <a:lnSpc>
                  <a:spcPct val="115000"/>
                </a:lnSpc>
                <a:spcBef>
                  <a:spcPts val="0"/>
                </a:spcBef>
                <a:spcAft>
                  <a:spcPts val="0"/>
                </a:spcAft>
                <a:buClr>
                  <a:srgbClr val="FFFFFF"/>
                </a:buClr>
                <a:buSzPts val="1000"/>
                <a:buFont typeface="Roboto"/>
                <a:buChar char="●"/>
              </a:pPr>
              <a:r>
                <a:rPr b="1" i="0" lang="it-IT" sz="1333" u="none" cap="none" strike="noStrike">
                  <a:solidFill>
                    <a:srgbClr val="FFFFFF"/>
                  </a:solidFill>
                  <a:latin typeface="Arial"/>
                  <a:ea typeface="Arial"/>
                  <a:cs typeface="Arial"/>
                  <a:sym typeface="Arial"/>
                </a:rPr>
                <a:t>Analisi Quantitativa</a:t>
              </a:r>
              <a:endParaRPr b="1" i="0" sz="1333"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067" u="none" cap="none" strike="noStrike">
                <a:solidFill>
                  <a:srgbClr val="FFFFFF"/>
                </a:solidFill>
                <a:latin typeface="Roboto"/>
                <a:ea typeface="Roboto"/>
                <a:cs typeface="Roboto"/>
                <a:sym typeface="Roboto"/>
              </a:endParaRPr>
            </a:p>
          </p:txBody>
        </p:sp>
        <p:sp>
          <p:nvSpPr>
            <p:cNvPr id="192" name="Google Shape;192;p8"/>
            <p:cNvSpPr/>
            <p:nvPr/>
          </p:nvSpPr>
          <p:spPr>
            <a:xfrm rot="5400000">
              <a:off x="1948270" y="2883316"/>
              <a:ext cx="362236"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sp>
        <p:nvSpPr>
          <p:cNvPr id="193" name="Google Shape;193;p8"/>
          <p:cNvSpPr/>
          <p:nvPr/>
        </p:nvSpPr>
        <p:spPr>
          <a:xfrm>
            <a:off x="8095585" y="978667"/>
            <a:ext cx="3315572" cy="3857735"/>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94" name="Google Shape;194;p8"/>
          <p:cNvSpPr txBox="1"/>
          <p:nvPr/>
        </p:nvSpPr>
        <p:spPr>
          <a:xfrm>
            <a:off x="4465600" y="239233"/>
            <a:ext cx="4151200" cy="549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it-IT" sz="2400" u="none" cap="none" strike="noStrike">
                <a:solidFill>
                  <a:schemeClr val="dk1"/>
                </a:solidFill>
                <a:latin typeface="Arial"/>
                <a:ea typeface="Arial"/>
                <a:cs typeface="Arial"/>
                <a:sym typeface="Arial"/>
              </a:rPr>
              <a:t>Disegno della Ricerca </a:t>
            </a:r>
            <a:endParaRPr b="1" i="0" sz="2400" u="none" cap="none" strike="noStrike">
              <a:solidFill>
                <a:schemeClr val="dk1"/>
              </a:solidFill>
              <a:latin typeface="Arial"/>
              <a:ea typeface="Arial"/>
              <a:cs typeface="Arial"/>
              <a:sym typeface="Arial"/>
            </a:endParaRPr>
          </a:p>
        </p:txBody>
      </p:sp>
      <p:grpSp>
        <p:nvGrpSpPr>
          <p:cNvPr id="195" name="Google Shape;195;p8"/>
          <p:cNvGrpSpPr/>
          <p:nvPr/>
        </p:nvGrpSpPr>
        <p:grpSpPr>
          <a:xfrm>
            <a:off x="590880" y="978667"/>
            <a:ext cx="3645977" cy="5458028"/>
            <a:chOff x="1068415" y="283724"/>
            <a:chExt cx="2149582" cy="4076400"/>
          </a:xfrm>
        </p:grpSpPr>
        <p:sp>
          <p:nvSpPr>
            <p:cNvPr id="196" name="Google Shape;196;p8"/>
            <p:cNvSpPr/>
            <p:nvPr/>
          </p:nvSpPr>
          <p:spPr>
            <a:xfrm>
              <a:off x="1068415" y="283724"/>
              <a:ext cx="2140500" cy="4076400"/>
            </a:xfrm>
            <a:prstGeom prst="rect">
              <a:avLst/>
            </a:prstGeom>
            <a:solidFill>
              <a:srgbClr val="0E945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97" name="Google Shape;197;p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98" name="Google Shape;198;p8"/>
            <p:cNvSpPr/>
            <p:nvPr/>
          </p:nvSpPr>
          <p:spPr>
            <a:xfrm>
              <a:off x="1127083" y="283725"/>
              <a:ext cx="2048100" cy="24906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99" name="Google Shape;199;p8"/>
            <p:cNvSpPr/>
            <p:nvPr/>
          </p:nvSpPr>
          <p:spPr>
            <a:xfrm>
              <a:off x="1249696" y="322831"/>
              <a:ext cx="1861436" cy="962695"/>
            </a:xfrm>
            <a:prstGeom prst="rect">
              <a:avLst/>
            </a:prstGeom>
            <a:noFill/>
            <a:ln>
              <a:noFill/>
            </a:ln>
          </p:spPr>
          <p:txBody>
            <a:bodyPr anchorCtr="0" anchor="t" bIns="121900" lIns="121900" spcFirstLastPara="1" rIns="121900" wrap="square" tIns="121900">
              <a:noAutofit/>
            </a:bodyPr>
            <a:lstStyle/>
            <a:p>
              <a:pPr indent="-423323" lvl="0" marL="609585" marR="0" rtl="0" algn="l">
                <a:lnSpc>
                  <a:spcPct val="100000"/>
                </a:lnSpc>
                <a:spcBef>
                  <a:spcPts val="0"/>
                </a:spcBef>
                <a:spcAft>
                  <a:spcPts val="0"/>
                </a:spcAft>
                <a:buClr>
                  <a:srgbClr val="085630"/>
                </a:buClr>
                <a:buSzPts val="1400"/>
                <a:buFont typeface="Verdana"/>
                <a:buAutoNum type="arabicPeriod"/>
              </a:pPr>
              <a:r>
                <a:rPr b="1" i="0" lang="it-IT" sz="1867" u="sng" cap="none" strike="noStrike">
                  <a:solidFill>
                    <a:srgbClr val="085630"/>
                  </a:solidFill>
                  <a:latin typeface="Arial"/>
                  <a:ea typeface="Arial"/>
                  <a:cs typeface="Arial"/>
                  <a:sym typeface="Arial"/>
                </a:rPr>
                <a:t>Alta Formazione</a:t>
              </a:r>
              <a:endParaRPr b="1" i="0" sz="1867" u="sng" cap="none" strike="noStrike">
                <a:solidFill>
                  <a:srgbClr val="08563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333" u="none" cap="none" strike="noStrike">
                <a:solidFill>
                  <a:srgbClr val="085630"/>
                </a:solidFill>
                <a:latin typeface="Arial"/>
                <a:ea typeface="Arial"/>
                <a:cs typeface="Arial"/>
                <a:sym typeface="Arial"/>
              </a:endParaRPr>
            </a:p>
            <a:p>
              <a:pPr indent="0" lvl="0" marL="0" marR="0" rtl="0" algn="l">
                <a:lnSpc>
                  <a:spcPct val="100000"/>
                </a:lnSpc>
                <a:spcBef>
                  <a:spcPts val="0"/>
                </a:spcBef>
                <a:spcAft>
                  <a:spcPts val="0"/>
                </a:spcAft>
                <a:buNone/>
              </a:pPr>
              <a:r>
                <a:rPr b="1" i="0" lang="it-IT" sz="1333" u="none" cap="none" strike="noStrike">
                  <a:solidFill>
                    <a:srgbClr val="085630"/>
                  </a:solidFill>
                  <a:latin typeface="Arial"/>
                  <a:ea typeface="Arial"/>
                  <a:cs typeface="Arial"/>
                  <a:sym typeface="Arial"/>
                </a:rPr>
                <a:t>Rilevazione delle caratteristiche dell’offerta formativa attraverso l’analisi dei documenti relativi ai CdL.</a:t>
              </a:r>
              <a:endParaRPr b="0" i="0" sz="800" u="none" cap="none" strike="noStrike">
                <a:solidFill>
                  <a:srgbClr val="1B786F"/>
                </a:solidFill>
                <a:latin typeface="Arial"/>
                <a:ea typeface="Arial"/>
                <a:cs typeface="Arial"/>
                <a:sym typeface="Arial"/>
              </a:endParaRPr>
            </a:p>
          </p:txBody>
        </p:sp>
        <p:sp>
          <p:nvSpPr>
            <p:cNvPr id="200" name="Google Shape;200;p8"/>
            <p:cNvSpPr/>
            <p:nvPr/>
          </p:nvSpPr>
          <p:spPr>
            <a:xfrm>
              <a:off x="1118297" y="3172455"/>
              <a:ext cx="2099700" cy="1085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0" i="0" lang="it-IT" sz="1333" u="none" cap="none" strike="noStrike">
                  <a:solidFill>
                    <a:srgbClr val="FFFFFF"/>
                  </a:solidFill>
                  <a:latin typeface="Roboto"/>
                  <a:ea typeface="Roboto"/>
                  <a:cs typeface="Roboto"/>
                  <a:sym typeface="Roboto"/>
                </a:rPr>
                <a:t>Casi di studio (5 cdl): analisi della coerenza interna e in chiave comparata </a:t>
              </a:r>
              <a:endParaRPr b="0" i="0" sz="1333" u="none" cap="none" strike="noStrike">
                <a:solidFill>
                  <a:srgbClr val="FFFFFF"/>
                </a:solidFill>
                <a:latin typeface="Roboto"/>
                <a:ea typeface="Roboto"/>
                <a:cs typeface="Roboto"/>
                <a:sym typeface="Roboto"/>
              </a:endParaRPr>
            </a:p>
            <a:p>
              <a:pPr indent="0" lvl="0" marL="609585" marR="0" rtl="0" algn="l">
                <a:lnSpc>
                  <a:spcPct val="115000"/>
                </a:lnSpc>
                <a:spcBef>
                  <a:spcPts val="0"/>
                </a:spcBef>
                <a:spcAft>
                  <a:spcPts val="0"/>
                </a:spcAft>
                <a:buNone/>
              </a:pPr>
              <a:r>
                <a:t/>
              </a:r>
              <a:endParaRPr b="0" i="0" sz="1333" u="none" cap="none" strike="noStrike">
                <a:solidFill>
                  <a:srgbClr val="FFFFFF"/>
                </a:solidFill>
                <a:latin typeface="Roboto"/>
                <a:ea typeface="Roboto"/>
                <a:cs typeface="Roboto"/>
                <a:sym typeface="Roboto"/>
              </a:endParaRPr>
            </a:p>
          </p:txBody>
        </p:sp>
      </p:grpSp>
      <p:grpSp>
        <p:nvGrpSpPr>
          <p:cNvPr id="201" name="Google Shape;201;p8"/>
          <p:cNvGrpSpPr/>
          <p:nvPr/>
        </p:nvGrpSpPr>
        <p:grpSpPr>
          <a:xfrm>
            <a:off x="4397834" y="954901"/>
            <a:ext cx="3342725" cy="5458028"/>
            <a:chOff x="1075492" y="341731"/>
            <a:chExt cx="2107822" cy="4076400"/>
          </a:xfrm>
        </p:grpSpPr>
        <p:sp>
          <p:nvSpPr>
            <p:cNvPr id="202" name="Google Shape;202;p8"/>
            <p:cNvSpPr/>
            <p:nvPr/>
          </p:nvSpPr>
          <p:spPr>
            <a:xfrm>
              <a:off x="1152912" y="341731"/>
              <a:ext cx="2030400" cy="4076400"/>
            </a:xfrm>
            <a:prstGeom prst="rect">
              <a:avLst/>
            </a:prstGeom>
            <a:solidFill>
              <a:srgbClr val="6AA84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03" name="Google Shape;203;p8"/>
            <p:cNvSpPr/>
            <p:nvPr/>
          </p:nvSpPr>
          <p:spPr>
            <a:xfrm rot="5400000">
              <a:off x="1926292" y="3207910"/>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04" name="Google Shape;204;p8"/>
            <p:cNvSpPr/>
            <p:nvPr/>
          </p:nvSpPr>
          <p:spPr>
            <a:xfrm>
              <a:off x="1075492" y="341731"/>
              <a:ext cx="2090700" cy="28812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05" name="Google Shape;205;p8"/>
            <p:cNvSpPr/>
            <p:nvPr/>
          </p:nvSpPr>
          <p:spPr>
            <a:xfrm>
              <a:off x="1221889" y="740253"/>
              <a:ext cx="1815000" cy="608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it-IT" sz="1333" u="none" cap="none" strike="noStrike">
                  <a:solidFill>
                    <a:srgbClr val="085630"/>
                  </a:solidFill>
                  <a:latin typeface="Arial"/>
                  <a:ea typeface="Arial"/>
                  <a:cs typeface="Arial"/>
                  <a:sym typeface="Arial"/>
                </a:rPr>
                <a:t>Raccolta delle percezione degli studenti attraverso un questionario</a:t>
              </a:r>
              <a:endParaRPr b="1" i="0" sz="1333" u="none" cap="none" strike="noStrike">
                <a:solidFill>
                  <a:srgbClr val="085630"/>
                </a:solidFill>
                <a:latin typeface="Arial"/>
                <a:ea typeface="Arial"/>
                <a:cs typeface="Arial"/>
                <a:sym typeface="Arial"/>
              </a:endParaRPr>
            </a:p>
          </p:txBody>
        </p:sp>
        <p:sp>
          <p:nvSpPr>
            <p:cNvPr id="206" name="Google Shape;206;p8"/>
            <p:cNvSpPr/>
            <p:nvPr/>
          </p:nvSpPr>
          <p:spPr>
            <a:xfrm>
              <a:off x="1173063" y="1492100"/>
              <a:ext cx="1902600" cy="15909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0" i="0" lang="it-IT" sz="1333" u="none" cap="none" strike="noStrike">
                  <a:solidFill>
                    <a:srgbClr val="0E9453"/>
                  </a:solidFill>
                  <a:latin typeface="Arial"/>
                  <a:ea typeface="Arial"/>
                  <a:cs typeface="Arial"/>
                  <a:sym typeface="Arial"/>
                </a:rPr>
                <a:t>Fonti: Studenti iscritti e in uscita dai CdL</a:t>
              </a:r>
              <a:endParaRPr b="0" i="0" sz="1333" u="none" cap="none" strike="noStrike">
                <a:solidFill>
                  <a:srgbClr val="0E9453"/>
                </a:solidFill>
                <a:latin typeface="Arial"/>
                <a:ea typeface="Arial"/>
                <a:cs typeface="Arial"/>
                <a:sym typeface="Arial"/>
              </a:endParaRPr>
            </a:p>
            <a:p>
              <a:pPr indent="-389457" lvl="0" marL="609585" marR="0" rtl="0" algn="l">
                <a:lnSpc>
                  <a:spcPct val="115000"/>
                </a:lnSpc>
                <a:spcBef>
                  <a:spcPts val="0"/>
                </a:spcBef>
                <a:spcAft>
                  <a:spcPts val="0"/>
                </a:spcAft>
                <a:buClr>
                  <a:srgbClr val="0E9453"/>
                </a:buClr>
                <a:buSzPts val="1000"/>
                <a:buFont typeface="Roboto"/>
                <a:buChar char="●"/>
              </a:pPr>
              <a:r>
                <a:rPr b="0" i="0" lang="it-IT" sz="1333" u="none" cap="none" strike="noStrike">
                  <a:solidFill>
                    <a:srgbClr val="0E9453"/>
                  </a:solidFill>
                  <a:latin typeface="Arial"/>
                  <a:ea typeface="Arial"/>
                  <a:cs typeface="Arial"/>
                  <a:sym typeface="Arial"/>
                </a:rPr>
                <a:t>Apprendimenti acquisiti durante il percorso di  studi</a:t>
              </a:r>
              <a:endParaRPr b="0" i="0" sz="1333" u="none" cap="none" strike="noStrike">
                <a:solidFill>
                  <a:srgbClr val="0E9453"/>
                </a:solidFill>
                <a:latin typeface="Arial"/>
                <a:ea typeface="Arial"/>
                <a:cs typeface="Arial"/>
                <a:sym typeface="Arial"/>
              </a:endParaRPr>
            </a:p>
            <a:p>
              <a:pPr indent="-389457" lvl="0" marL="609585" marR="0" rtl="0" algn="l">
                <a:lnSpc>
                  <a:spcPct val="115000"/>
                </a:lnSpc>
                <a:spcBef>
                  <a:spcPts val="0"/>
                </a:spcBef>
                <a:spcAft>
                  <a:spcPts val="0"/>
                </a:spcAft>
                <a:buClr>
                  <a:srgbClr val="0E9453"/>
                </a:buClr>
                <a:buSzPts val="1000"/>
                <a:buFont typeface="Roboto"/>
                <a:buChar char="●"/>
              </a:pPr>
              <a:r>
                <a:rPr b="0" i="0" lang="it-IT" sz="1333" u="none" cap="none" strike="noStrike">
                  <a:solidFill>
                    <a:srgbClr val="0E9453"/>
                  </a:solidFill>
                  <a:latin typeface="Arial"/>
                  <a:ea typeface="Arial"/>
                  <a:cs typeface="Arial"/>
                  <a:sym typeface="Arial"/>
                </a:rPr>
                <a:t>Percezione dell’identità professionale</a:t>
              </a:r>
              <a:endParaRPr b="0" i="0" sz="1333" u="none" cap="none" strike="noStrike">
                <a:solidFill>
                  <a:srgbClr val="0E9453"/>
                </a:solidFill>
                <a:latin typeface="Arial"/>
                <a:ea typeface="Arial"/>
                <a:cs typeface="Arial"/>
                <a:sym typeface="Arial"/>
              </a:endParaRPr>
            </a:p>
            <a:p>
              <a:pPr indent="-389457" lvl="0" marL="609585" marR="0" rtl="0" algn="l">
                <a:lnSpc>
                  <a:spcPct val="115000"/>
                </a:lnSpc>
                <a:spcBef>
                  <a:spcPts val="0"/>
                </a:spcBef>
                <a:spcAft>
                  <a:spcPts val="0"/>
                </a:spcAft>
                <a:buClr>
                  <a:srgbClr val="0E9453"/>
                </a:buClr>
                <a:buSzPts val="1000"/>
                <a:buFont typeface="Roboto"/>
                <a:buChar char="●"/>
              </a:pPr>
              <a:r>
                <a:rPr b="0" i="0" lang="it-IT" sz="1333" u="none" cap="none" strike="noStrike">
                  <a:solidFill>
                    <a:srgbClr val="0E9453"/>
                  </a:solidFill>
                  <a:latin typeface="Arial"/>
                  <a:ea typeface="Arial"/>
                  <a:cs typeface="Arial"/>
                  <a:sym typeface="Arial"/>
                </a:rPr>
                <a:t>Aspettative e inserimento occupazionali</a:t>
              </a:r>
              <a:endParaRPr b="0" i="0" sz="1333" u="none" cap="none" strike="noStrike">
                <a:solidFill>
                  <a:srgbClr val="0E9453"/>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333" u="none" cap="none" strike="noStrike">
                <a:solidFill>
                  <a:srgbClr val="0E9453"/>
                </a:solidFill>
                <a:latin typeface="Roboto"/>
                <a:ea typeface="Roboto"/>
                <a:cs typeface="Roboto"/>
                <a:sym typeface="Roboto"/>
              </a:endParaRPr>
            </a:p>
          </p:txBody>
        </p:sp>
        <p:sp>
          <p:nvSpPr>
            <p:cNvPr id="207" name="Google Shape;207;p8"/>
            <p:cNvSpPr/>
            <p:nvPr/>
          </p:nvSpPr>
          <p:spPr>
            <a:xfrm>
              <a:off x="1152914" y="3611983"/>
              <a:ext cx="2030400" cy="608100"/>
            </a:xfrm>
            <a:prstGeom prst="rect">
              <a:avLst/>
            </a:prstGeom>
            <a:noFill/>
            <a:ln>
              <a:noFill/>
            </a:ln>
          </p:spPr>
          <p:txBody>
            <a:bodyPr anchorCtr="0" anchor="t" bIns="121900" lIns="121900" spcFirstLastPara="1" rIns="121900" wrap="square" tIns="121900">
              <a:noAutofit/>
            </a:bodyPr>
            <a:lstStyle/>
            <a:p>
              <a:pPr indent="-389457" lvl="0" marL="609585" marR="0" rtl="0" algn="l">
                <a:lnSpc>
                  <a:spcPct val="115000"/>
                </a:lnSpc>
                <a:spcBef>
                  <a:spcPts val="0"/>
                </a:spcBef>
                <a:spcAft>
                  <a:spcPts val="0"/>
                </a:spcAft>
                <a:buClr>
                  <a:srgbClr val="FFFFFF"/>
                </a:buClr>
                <a:buSzPts val="1000"/>
                <a:buFont typeface="Roboto"/>
                <a:buChar char="●"/>
              </a:pPr>
              <a:r>
                <a:rPr b="1" i="0" lang="it-IT" sz="1333" u="none" cap="none" strike="noStrike">
                  <a:solidFill>
                    <a:srgbClr val="FFFFFF"/>
                  </a:solidFill>
                  <a:latin typeface="Arial"/>
                  <a:ea typeface="Arial"/>
                  <a:cs typeface="Arial"/>
                  <a:sym typeface="Arial"/>
                </a:rPr>
                <a:t>Analisi Quantitativa</a:t>
              </a:r>
              <a:endParaRPr b="1" i="0" sz="1333"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067" u="none" cap="none" strike="noStrike">
                <a:solidFill>
                  <a:srgbClr val="FFFFFF"/>
                </a:solidFill>
                <a:latin typeface="Roboto"/>
                <a:ea typeface="Roboto"/>
                <a:cs typeface="Roboto"/>
                <a:sym typeface="Roboto"/>
              </a:endParaRPr>
            </a:p>
          </p:txBody>
        </p:sp>
      </p:grpSp>
      <p:sp>
        <p:nvSpPr>
          <p:cNvPr id="208" name="Google Shape;208;p8"/>
          <p:cNvSpPr/>
          <p:nvPr/>
        </p:nvSpPr>
        <p:spPr>
          <a:xfrm>
            <a:off x="1045100" y="2626104"/>
            <a:ext cx="3182400" cy="1533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0" i="0" lang="it-IT" sz="1467" u="none" cap="none" strike="noStrike">
                <a:solidFill>
                  <a:srgbClr val="1D7E75"/>
                </a:solidFill>
                <a:latin typeface="Arial"/>
                <a:ea typeface="Arial"/>
                <a:cs typeface="Arial"/>
                <a:sym typeface="Arial"/>
              </a:rPr>
              <a:t>Fonti: Scheda SUA, etc…</a:t>
            </a:r>
            <a:endParaRPr b="0" i="0" sz="1467" u="none" cap="none" strike="noStrike">
              <a:solidFill>
                <a:srgbClr val="1D7E75"/>
              </a:solidFill>
              <a:latin typeface="Arial"/>
              <a:ea typeface="Arial"/>
              <a:cs typeface="Arial"/>
              <a:sym typeface="Arial"/>
            </a:endParaRPr>
          </a:p>
          <a:p>
            <a:pPr indent="0" lvl="0" marL="0" marR="0" rtl="0" algn="l">
              <a:lnSpc>
                <a:spcPct val="100000"/>
              </a:lnSpc>
              <a:spcBef>
                <a:spcPts val="1067"/>
              </a:spcBef>
              <a:spcAft>
                <a:spcPts val="0"/>
              </a:spcAft>
              <a:buNone/>
            </a:pPr>
            <a:r>
              <a:rPr b="0" i="0" lang="it-IT" sz="1467" u="none" cap="none" strike="noStrike">
                <a:solidFill>
                  <a:srgbClr val="1B786F"/>
                </a:solidFill>
                <a:latin typeface="Arial"/>
                <a:ea typeface="Arial"/>
                <a:cs typeface="Arial"/>
                <a:sym typeface="Arial"/>
              </a:rPr>
              <a:t>Categorie di analisi mutuate dalle politiche e professioni dell’Educazione degli Adulti (Federighi, 2018; 2021).</a:t>
            </a:r>
            <a:endParaRPr b="0" i="0" sz="2400" u="none" cap="none" strike="noStrike">
              <a:solidFill>
                <a:srgbClr val="1B786F"/>
              </a:solidFill>
              <a:latin typeface="Arial"/>
              <a:ea typeface="Arial"/>
              <a:cs typeface="Arial"/>
              <a:sym typeface="Arial"/>
            </a:endParaRPr>
          </a:p>
        </p:txBody>
      </p:sp>
      <p:sp>
        <p:nvSpPr>
          <p:cNvPr id="209" name="Google Shape;209;p8"/>
          <p:cNvSpPr txBox="1"/>
          <p:nvPr/>
        </p:nvSpPr>
        <p:spPr>
          <a:xfrm>
            <a:off x="4594467" y="954900"/>
            <a:ext cx="30172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it-IT" sz="1867" u="none" cap="none" strike="noStrike">
                <a:solidFill>
                  <a:srgbClr val="085630"/>
                </a:solidFill>
                <a:latin typeface="Verdana"/>
                <a:ea typeface="Verdana"/>
                <a:cs typeface="Verdana"/>
                <a:sym typeface="Verdana"/>
              </a:rPr>
              <a:t> 2. </a:t>
            </a:r>
            <a:r>
              <a:rPr b="1" i="0" lang="it-IT" sz="1867" u="sng" cap="none" strike="noStrike">
                <a:solidFill>
                  <a:srgbClr val="085630"/>
                </a:solidFill>
                <a:latin typeface="Arial"/>
                <a:ea typeface="Arial"/>
                <a:cs typeface="Arial"/>
                <a:sym typeface="Arial"/>
              </a:rPr>
              <a:t>Studenti</a:t>
            </a:r>
            <a:endParaRPr b="0" i="0" sz="1867" u="sng" cap="none" strike="noStrike">
              <a:solidFill>
                <a:srgbClr val="000000"/>
              </a:solidFill>
              <a:latin typeface="Arial"/>
              <a:ea typeface="Arial"/>
              <a:cs typeface="Arial"/>
              <a:sym typeface="Arial"/>
            </a:endParaRPr>
          </a:p>
        </p:txBody>
      </p:sp>
      <p:sp>
        <p:nvSpPr>
          <p:cNvPr id="210" name="Google Shape;210;p8"/>
          <p:cNvSpPr txBox="1"/>
          <p:nvPr/>
        </p:nvSpPr>
        <p:spPr>
          <a:xfrm>
            <a:off x="8285533" y="978667"/>
            <a:ext cx="3017200" cy="820825"/>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it-IT" sz="1867" u="sng" cap="none" strike="noStrike">
                <a:solidFill>
                  <a:srgbClr val="085630"/>
                </a:solidFill>
                <a:latin typeface="Arial"/>
                <a:ea typeface="Arial"/>
                <a:cs typeface="Arial"/>
                <a:sym typeface="Arial"/>
              </a:rPr>
              <a:t>3. Mondo del lavoro</a:t>
            </a:r>
            <a:endParaRPr b="1" i="0" sz="1867" u="sng" cap="none" strike="noStrike">
              <a:solidFill>
                <a:srgbClr val="08563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67" u="none" cap="none" strike="noStrike">
              <a:solidFill>
                <a:srgbClr val="085630"/>
              </a:solidFill>
              <a:latin typeface="Verdana"/>
              <a:ea typeface="Verdana"/>
              <a:cs typeface="Verdana"/>
              <a:sym typeface="Verdana"/>
            </a:endParaRPr>
          </a:p>
        </p:txBody>
      </p:sp>
      <p:sp>
        <p:nvSpPr>
          <p:cNvPr id="211" name="Google Shape;211;p8"/>
          <p:cNvSpPr txBox="1"/>
          <p:nvPr/>
        </p:nvSpPr>
        <p:spPr>
          <a:xfrm>
            <a:off x="8389608" y="2520409"/>
            <a:ext cx="2938715" cy="2327009"/>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0" i="0" lang="it-IT" sz="1333" u="none" cap="none" strike="noStrike">
                <a:solidFill>
                  <a:srgbClr val="085630"/>
                </a:solidFill>
                <a:latin typeface="Verdana"/>
                <a:ea typeface="Verdana"/>
                <a:cs typeface="Verdana"/>
                <a:sym typeface="Verdana"/>
              </a:rPr>
              <a:t>Fonti: Pedagogisti e professionisti</a:t>
            </a:r>
            <a:endParaRPr b="0" i="0" sz="1333"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rPr b="0" i="0" lang="it-IT" sz="1333" u="none" cap="none" strike="noStrike">
                <a:solidFill>
                  <a:srgbClr val="085630"/>
                </a:solidFill>
                <a:latin typeface="Verdana"/>
                <a:ea typeface="Verdana"/>
                <a:cs typeface="Verdana"/>
                <a:sym typeface="Verdana"/>
              </a:rPr>
              <a:t>della formazione</a:t>
            </a:r>
            <a:endParaRPr b="0" i="0" sz="1333"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0" i="0" sz="1333"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rPr b="0" i="0" lang="it-IT" sz="1200" u="none" cap="none" strike="noStrike">
                <a:solidFill>
                  <a:srgbClr val="085630"/>
                </a:solidFill>
                <a:latin typeface="Verdana"/>
                <a:ea typeface="Verdana"/>
                <a:cs typeface="Verdana"/>
                <a:sym typeface="Verdana"/>
              </a:rPr>
              <a:t>● Chi è il pedagogista?</a:t>
            </a:r>
            <a:endParaRPr b="0" i="0" sz="1200"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rPr b="0" i="0" lang="it-IT" sz="1200" u="none" cap="none" strike="noStrike">
                <a:solidFill>
                  <a:srgbClr val="085630"/>
                </a:solidFill>
                <a:latin typeface="Verdana"/>
                <a:ea typeface="Verdana"/>
                <a:cs typeface="Verdana"/>
                <a:sym typeface="Verdana"/>
              </a:rPr>
              <a:t>● Quali competenze</a:t>
            </a:r>
            <a:endParaRPr b="0" i="0" sz="1200"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rPr b="0" i="0" lang="it-IT" sz="1200" u="none" cap="none" strike="noStrike">
                <a:solidFill>
                  <a:srgbClr val="085630"/>
                </a:solidFill>
                <a:latin typeface="Verdana"/>
                <a:ea typeface="Verdana"/>
                <a:cs typeface="Verdana"/>
                <a:sym typeface="Verdana"/>
              </a:rPr>
              <a:t>caratterizzano la figura</a:t>
            </a:r>
            <a:endParaRPr b="0" i="0" sz="1200"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rPr b="0" i="0" lang="it-IT" sz="1200" u="none" cap="none" strike="noStrike">
                <a:solidFill>
                  <a:srgbClr val="085630"/>
                </a:solidFill>
                <a:latin typeface="Verdana"/>
                <a:ea typeface="Verdana"/>
                <a:cs typeface="Verdana"/>
                <a:sym typeface="Verdana"/>
              </a:rPr>
              <a:t>professionale del pedagogista?</a:t>
            </a:r>
            <a:endParaRPr b="0" i="0" sz="1200"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rPr b="0" i="0" lang="it-IT" sz="1200" u="none" cap="none" strike="noStrike">
                <a:solidFill>
                  <a:srgbClr val="085630"/>
                </a:solidFill>
                <a:latin typeface="Verdana"/>
                <a:ea typeface="Verdana"/>
                <a:cs typeface="Verdana"/>
                <a:sym typeface="Verdana"/>
              </a:rPr>
              <a:t>● Qual è la sua identità</a:t>
            </a:r>
            <a:endParaRPr b="0" i="0" sz="1200"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rPr b="0" i="0" lang="it-IT" sz="1200" u="none" cap="none" strike="noStrike">
                <a:solidFill>
                  <a:srgbClr val="085630"/>
                </a:solidFill>
                <a:latin typeface="Verdana"/>
                <a:ea typeface="Verdana"/>
                <a:cs typeface="Verdana"/>
                <a:sym typeface="Verdana"/>
              </a:rPr>
              <a:t>professionale?</a:t>
            </a:r>
            <a:endParaRPr b="0" i="0" sz="1200"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1" i="0" sz="1333" u="none" cap="none" strike="noStrike">
              <a:solidFill>
                <a:srgbClr val="085630"/>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0" i="0" sz="2400" u="none" cap="none" strike="noStrike">
              <a:solidFill>
                <a:schemeClr val="dk2"/>
              </a:solidFill>
              <a:latin typeface="Arial"/>
              <a:ea typeface="Arial"/>
              <a:cs typeface="Arial"/>
              <a:sym typeface="Arial"/>
            </a:endParaRPr>
          </a:p>
        </p:txBody>
      </p:sp>
      <p:sp>
        <p:nvSpPr>
          <p:cNvPr id="212" name="Google Shape;212;p8"/>
          <p:cNvSpPr txBox="1"/>
          <p:nvPr/>
        </p:nvSpPr>
        <p:spPr>
          <a:xfrm>
            <a:off x="8359803" y="1364256"/>
            <a:ext cx="2868661" cy="909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it-IT" sz="1333" u="none" cap="none" strike="noStrike">
                <a:solidFill>
                  <a:srgbClr val="085630"/>
                </a:solidFill>
                <a:latin typeface="Arial"/>
                <a:ea typeface="Arial"/>
                <a:cs typeface="Arial"/>
                <a:sym typeface="Arial"/>
              </a:rPr>
              <a:t>Raccolta delle percezione dei</a:t>
            </a:r>
            <a:endParaRPr b="1" i="0" sz="1333" u="none" cap="none" strike="noStrike">
              <a:solidFill>
                <a:srgbClr val="085630"/>
              </a:solidFill>
              <a:latin typeface="Arial"/>
              <a:ea typeface="Arial"/>
              <a:cs typeface="Arial"/>
              <a:sym typeface="Arial"/>
            </a:endParaRPr>
          </a:p>
          <a:p>
            <a:pPr indent="0" lvl="0" marL="0" marR="0" rtl="0" algn="l">
              <a:lnSpc>
                <a:spcPct val="100000"/>
              </a:lnSpc>
              <a:spcBef>
                <a:spcPts val="0"/>
              </a:spcBef>
              <a:spcAft>
                <a:spcPts val="0"/>
              </a:spcAft>
              <a:buNone/>
            </a:pPr>
            <a:r>
              <a:rPr b="1" i="0" lang="it-IT" sz="1333" u="none" cap="none" strike="noStrike">
                <a:solidFill>
                  <a:srgbClr val="085630"/>
                </a:solidFill>
                <a:latin typeface="Arial"/>
                <a:ea typeface="Arial"/>
                <a:cs typeface="Arial"/>
                <a:sym typeface="Arial"/>
              </a:rPr>
              <a:t>professionisti e dei datori di</a:t>
            </a:r>
            <a:endParaRPr b="1" i="0" sz="1333" u="none" cap="none" strike="noStrike">
              <a:solidFill>
                <a:srgbClr val="085630"/>
              </a:solidFill>
              <a:latin typeface="Arial"/>
              <a:ea typeface="Arial"/>
              <a:cs typeface="Arial"/>
              <a:sym typeface="Arial"/>
            </a:endParaRPr>
          </a:p>
          <a:p>
            <a:pPr indent="0" lvl="0" marL="0" marR="0" rtl="0" algn="l">
              <a:lnSpc>
                <a:spcPct val="100000"/>
              </a:lnSpc>
              <a:spcBef>
                <a:spcPts val="0"/>
              </a:spcBef>
              <a:spcAft>
                <a:spcPts val="0"/>
              </a:spcAft>
              <a:buNone/>
            </a:pPr>
            <a:r>
              <a:rPr b="1" i="0" lang="it-IT" sz="1333" u="none" cap="none" strike="noStrike">
                <a:solidFill>
                  <a:srgbClr val="085630"/>
                </a:solidFill>
                <a:latin typeface="Arial"/>
                <a:ea typeface="Arial"/>
                <a:cs typeface="Arial"/>
                <a:sym typeface="Arial"/>
              </a:rPr>
              <a:t>lavoro attraverso interviste e</a:t>
            </a:r>
            <a:endParaRPr b="1" i="0" sz="1333" u="none" cap="none" strike="noStrike">
              <a:solidFill>
                <a:srgbClr val="085630"/>
              </a:solidFill>
              <a:latin typeface="Arial"/>
              <a:ea typeface="Arial"/>
              <a:cs typeface="Arial"/>
              <a:sym typeface="Arial"/>
            </a:endParaRPr>
          </a:p>
          <a:p>
            <a:pPr indent="0" lvl="0" marL="0" marR="0" rtl="0" algn="l">
              <a:lnSpc>
                <a:spcPct val="100000"/>
              </a:lnSpc>
              <a:spcBef>
                <a:spcPts val="0"/>
              </a:spcBef>
              <a:spcAft>
                <a:spcPts val="0"/>
              </a:spcAft>
              <a:buNone/>
            </a:pPr>
            <a:r>
              <a:rPr b="1" i="0" lang="it-IT" sz="1333" u="none" cap="none" strike="noStrike">
                <a:solidFill>
                  <a:srgbClr val="085630"/>
                </a:solidFill>
                <a:latin typeface="Arial"/>
                <a:ea typeface="Arial"/>
                <a:cs typeface="Arial"/>
                <a:sym typeface="Arial"/>
              </a:rPr>
              <a:t>focus group</a:t>
            </a:r>
            <a:endParaRPr b="1" i="0" sz="1333" u="none" cap="none" strike="noStrike">
              <a:solidFill>
                <a:srgbClr val="08563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333" u="none" cap="none" strike="noStrike">
              <a:solidFill>
                <a:srgbClr val="08563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txBox="1"/>
          <p:nvPr/>
        </p:nvSpPr>
        <p:spPr>
          <a:xfrm>
            <a:off x="1534575" y="2708925"/>
            <a:ext cx="8160600" cy="5757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1" i="0" lang="it-IT" sz="3000" u="none" cap="none" strike="noStrike">
                <a:solidFill>
                  <a:srgbClr val="FFFFFF"/>
                </a:solidFill>
                <a:latin typeface="Georgia"/>
                <a:ea typeface="Georgia"/>
                <a:cs typeface="Georgia"/>
                <a:sym typeface="Georgia"/>
              </a:rPr>
              <a:t>Titolo</a:t>
            </a:r>
            <a:endParaRPr b="1" i="0" sz="3000" u="none" cap="none" strike="noStrike">
              <a:solidFill>
                <a:srgbClr val="FFFFFF"/>
              </a:solidFill>
              <a:latin typeface="Georgia"/>
              <a:ea typeface="Georgia"/>
              <a:cs typeface="Georgia"/>
              <a:sym typeface="Georgia"/>
            </a:endParaRPr>
          </a:p>
        </p:txBody>
      </p:sp>
      <p:sp>
        <p:nvSpPr>
          <p:cNvPr id="219" name="Google Shape;219;p9"/>
          <p:cNvSpPr txBox="1"/>
          <p:nvPr/>
        </p:nvSpPr>
        <p:spPr>
          <a:xfrm>
            <a:off x="1534575" y="3573448"/>
            <a:ext cx="8160600" cy="165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it-IT" sz="2400" u="none" cap="none" strike="noStrike">
                <a:solidFill>
                  <a:srgbClr val="FFFFFF"/>
                </a:solidFill>
                <a:latin typeface="Arial"/>
                <a:ea typeface="Arial"/>
                <a:cs typeface="Arial"/>
                <a:sym typeface="Arial"/>
              </a:rPr>
              <a:t>Testo</a:t>
            </a:r>
            <a:endParaRPr b="0" i="0" sz="2400" u="none" cap="none" strike="noStrike">
              <a:solidFill>
                <a:srgbClr val="FFFFFF"/>
              </a:solidFill>
              <a:latin typeface="Arial"/>
              <a:ea typeface="Arial"/>
              <a:cs typeface="Arial"/>
              <a:sym typeface="Arial"/>
            </a:endParaRPr>
          </a:p>
        </p:txBody>
      </p:sp>
      <p:sp>
        <p:nvSpPr>
          <p:cNvPr id="220" name="Google Shape;220;p9"/>
          <p:cNvSpPr txBox="1"/>
          <p:nvPr/>
        </p:nvSpPr>
        <p:spPr>
          <a:xfrm>
            <a:off x="551380" y="6448250"/>
            <a:ext cx="12609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it-IT" sz="1200" u="none" cap="none" strike="noStrike">
                <a:solidFill>
                  <a:srgbClr val="FFFFFF"/>
                </a:solidFill>
                <a:latin typeface="Arial"/>
                <a:ea typeface="Arial"/>
                <a:cs typeface="Arial"/>
                <a:sym typeface="Arial"/>
              </a:rPr>
              <a:t>20/11/2023</a:t>
            </a:r>
            <a:endParaRPr b="0" i="0" sz="1200" u="none" cap="none" strike="noStrike">
              <a:solidFill>
                <a:srgbClr val="FFFFFF"/>
              </a:solidFill>
              <a:latin typeface="Arial"/>
              <a:ea typeface="Arial"/>
              <a:cs typeface="Arial"/>
              <a:sym typeface="Arial"/>
            </a:endParaRPr>
          </a:p>
        </p:txBody>
      </p:sp>
      <p:sp>
        <p:nvSpPr>
          <p:cNvPr id="221" name="Google Shape;221;p9"/>
          <p:cNvSpPr txBox="1"/>
          <p:nvPr/>
        </p:nvSpPr>
        <p:spPr>
          <a:xfrm>
            <a:off x="3882563" y="6448250"/>
            <a:ext cx="28578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rgbClr val="FFFFFF"/>
                </a:solidFill>
                <a:latin typeface="Arial"/>
                <a:ea typeface="Arial"/>
                <a:cs typeface="Arial"/>
                <a:sym typeface="Arial"/>
              </a:rPr>
              <a:t>Funzione/Area/Nominativo</a:t>
            </a:r>
            <a:endParaRPr/>
          </a:p>
        </p:txBody>
      </p:sp>
      <p:sp>
        <p:nvSpPr>
          <p:cNvPr id="222" name="Google Shape;222;p9"/>
          <p:cNvSpPr txBox="1"/>
          <p:nvPr/>
        </p:nvSpPr>
        <p:spPr>
          <a:xfrm>
            <a:off x="8810650" y="6448250"/>
            <a:ext cx="6483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223" name="Google Shape;223;p9"/>
          <p:cNvSpPr/>
          <p:nvPr/>
        </p:nvSpPr>
        <p:spPr>
          <a:xfrm>
            <a:off x="4396667" y="1554323"/>
            <a:ext cx="3386800" cy="3386800"/>
          </a:xfrm>
          <a:prstGeom prst="donut">
            <a:avLst>
              <a:gd fmla="val 16067" name="adj"/>
            </a:avLst>
          </a:prstGeom>
          <a:solidFill>
            <a:srgbClr val="000000">
              <a:alpha val="10196"/>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224" name="Google Shape;224;p9"/>
          <p:cNvGrpSpPr/>
          <p:nvPr/>
        </p:nvGrpSpPr>
        <p:grpSpPr>
          <a:xfrm>
            <a:off x="2533625" y="1328048"/>
            <a:ext cx="2509876" cy="892800"/>
            <a:chOff x="1900218" y="996036"/>
            <a:chExt cx="1882407" cy="669600"/>
          </a:xfrm>
        </p:grpSpPr>
        <p:cxnSp>
          <p:nvCxnSpPr>
            <p:cNvPr id="225" name="Google Shape;225;p9"/>
            <p:cNvCxnSpPr/>
            <p:nvPr/>
          </p:nvCxnSpPr>
          <p:spPr>
            <a:xfrm>
              <a:off x="3438525" y="1309350"/>
              <a:ext cx="344100" cy="344100"/>
            </a:xfrm>
            <a:prstGeom prst="straightConnector1">
              <a:avLst/>
            </a:prstGeom>
            <a:noFill/>
            <a:ln cap="flat" cmpd="sng" w="19050">
              <a:solidFill>
                <a:srgbClr val="0E9453"/>
              </a:solidFill>
              <a:prstDash val="solid"/>
              <a:round/>
              <a:headEnd len="med" w="med" type="oval"/>
              <a:tailEnd len="sm" w="sm" type="none"/>
            </a:ln>
          </p:spPr>
        </p:cxnSp>
        <p:sp>
          <p:nvSpPr>
            <p:cNvPr id="226" name="Google Shape;226;p9"/>
            <p:cNvSpPr txBox="1"/>
            <p:nvPr/>
          </p:nvSpPr>
          <p:spPr>
            <a:xfrm>
              <a:off x="1900218" y="996036"/>
              <a:ext cx="1495200" cy="6696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0"/>
                </a:spcAft>
                <a:buNone/>
              </a:pPr>
              <a:r>
                <a:rPr b="1" i="0" lang="it-IT" sz="1333" u="none" cap="none" strike="noStrike">
                  <a:solidFill>
                    <a:srgbClr val="000000"/>
                  </a:solidFill>
                  <a:latin typeface="Roboto"/>
                  <a:ea typeface="Roboto"/>
                  <a:cs typeface="Roboto"/>
                  <a:sym typeface="Roboto"/>
                </a:rPr>
                <a:t>4. Indagare le necessità del Mercato del Lavoro</a:t>
              </a:r>
              <a:endParaRPr b="1" i="0" sz="1333" u="none" cap="none" strike="noStrike">
                <a:solidFill>
                  <a:srgbClr val="000000"/>
                </a:solidFill>
                <a:latin typeface="Roboto"/>
                <a:ea typeface="Roboto"/>
                <a:cs typeface="Roboto"/>
                <a:sym typeface="Roboto"/>
              </a:endParaRPr>
            </a:p>
            <a:p>
              <a:pPr indent="0" lvl="0" marL="0" marR="0" rtl="0" algn="r">
                <a:lnSpc>
                  <a:spcPct val="115000"/>
                </a:lnSpc>
                <a:spcBef>
                  <a:spcPts val="0"/>
                </a:spcBef>
                <a:spcAft>
                  <a:spcPts val="0"/>
                </a:spcAft>
                <a:buNone/>
              </a:pPr>
              <a:r>
                <a:t/>
              </a:r>
              <a:endParaRPr b="0" i="0" sz="800" u="none" cap="none" strike="noStrike">
                <a:solidFill>
                  <a:srgbClr val="000000"/>
                </a:solidFill>
                <a:latin typeface="Roboto"/>
                <a:ea typeface="Roboto"/>
                <a:cs typeface="Roboto"/>
                <a:sym typeface="Roboto"/>
              </a:endParaRPr>
            </a:p>
            <a:p>
              <a:pPr indent="0" lvl="0" marL="0" marR="0" rtl="0" algn="r">
                <a:lnSpc>
                  <a:spcPct val="115000"/>
                </a:lnSpc>
                <a:spcBef>
                  <a:spcPts val="0"/>
                </a:spcBef>
                <a:spcAft>
                  <a:spcPts val="0"/>
                </a:spcAft>
                <a:buNone/>
              </a:pPr>
              <a:r>
                <a:rPr b="1" i="0" lang="it-IT" sz="1333" u="none" cap="none" strike="noStrike">
                  <a:solidFill>
                    <a:srgbClr val="FF0000"/>
                  </a:solidFill>
                  <a:latin typeface="Roboto"/>
                  <a:ea typeface="Roboto"/>
                  <a:cs typeface="Roboto"/>
                  <a:sym typeface="Roboto"/>
                </a:rPr>
                <a:t>Interviste/Focus Group</a:t>
              </a:r>
              <a:endParaRPr b="1" i="0" sz="1333" u="none" cap="none" strike="noStrike">
                <a:solidFill>
                  <a:srgbClr val="FF0000"/>
                </a:solidFill>
                <a:latin typeface="Roboto"/>
                <a:ea typeface="Roboto"/>
                <a:cs typeface="Roboto"/>
                <a:sym typeface="Roboto"/>
              </a:endParaRPr>
            </a:p>
          </p:txBody>
        </p:sp>
      </p:grpSp>
      <p:grpSp>
        <p:nvGrpSpPr>
          <p:cNvPr id="227" name="Google Shape;227;p9"/>
          <p:cNvGrpSpPr/>
          <p:nvPr/>
        </p:nvGrpSpPr>
        <p:grpSpPr>
          <a:xfrm>
            <a:off x="1432573" y="4203067"/>
            <a:ext cx="3609361" cy="892800"/>
            <a:chOff x="1074429" y="3152300"/>
            <a:chExt cx="2707021" cy="669600"/>
          </a:xfrm>
        </p:grpSpPr>
        <p:cxnSp>
          <p:nvCxnSpPr>
            <p:cNvPr id="228" name="Google Shape;228;p9"/>
            <p:cNvCxnSpPr/>
            <p:nvPr/>
          </p:nvCxnSpPr>
          <p:spPr>
            <a:xfrm flipH="1" rot="10800000">
              <a:off x="3436150" y="3214625"/>
              <a:ext cx="345300" cy="342900"/>
            </a:xfrm>
            <a:prstGeom prst="straightConnector1">
              <a:avLst/>
            </a:prstGeom>
            <a:noFill/>
            <a:ln cap="flat" cmpd="sng" w="19050">
              <a:solidFill>
                <a:srgbClr val="085630"/>
              </a:solidFill>
              <a:prstDash val="solid"/>
              <a:round/>
              <a:headEnd len="med" w="med" type="oval"/>
              <a:tailEnd len="sm" w="sm" type="none"/>
            </a:ln>
          </p:spPr>
        </p:cxnSp>
        <p:sp>
          <p:nvSpPr>
            <p:cNvPr id="229" name="Google Shape;229;p9"/>
            <p:cNvSpPr txBox="1"/>
            <p:nvPr/>
          </p:nvSpPr>
          <p:spPr>
            <a:xfrm>
              <a:off x="1074429" y="3152300"/>
              <a:ext cx="2321100" cy="6696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0"/>
                </a:spcAft>
                <a:buNone/>
              </a:pPr>
              <a:r>
                <a:rPr b="1" i="0" lang="it-IT" sz="1333" u="none" cap="none" strike="noStrike">
                  <a:solidFill>
                    <a:schemeClr val="dk1"/>
                  </a:solidFill>
                  <a:latin typeface="Roboto"/>
                  <a:ea typeface="Roboto"/>
                  <a:cs typeface="Roboto"/>
                  <a:sym typeface="Roboto"/>
                </a:rPr>
                <a:t>3. Indagare la Percezione Figure Professionali nel Mondo del Lavoro</a:t>
              </a:r>
              <a:endParaRPr b="1" i="0" sz="1333" u="none" cap="none" strike="noStrike">
                <a:solidFill>
                  <a:schemeClr val="dk1"/>
                </a:solidFill>
                <a:latin typeface="Roboto"/>
                <a:ea typeface="Roboto"/>
                <a:cs typeface="Roboto"/>
                <a:sym typeface="Roboto"/>
              </a:endParaRPr>
            </a:p>
            <a:p>
              <a:pPr indent="0" lvl="0" marL="0" marR="0" rtl="0" algn="r">
                <a:lnSpc>
                  <a:spcPct val="115000"/>
                </a:lnSpc>
                <a:spcBef>
                  <a:spcPts val="0"/>
                </a:spcBef>
                <a:spcAft>
                  <a:spcPts val="0"/>
                </a:spcAft>
                <a:buNone/>
              </a:pPr>
              <a:r>
                <a:t/>
              </a:r>
              <a:endParaRPr b="0" i="0" sz="1067" u="none" cap="none" strike="noStrike">
                <a:solidFill>
                  <a:srgbClr val="000000"/>
                </a:solidFill>
                <a:latin typeface="Roboto"/>
                <a:ea typeface="Roboto"/>
                <a:cs typeface="Roboto"/>
                <a:sym typeface="Roboto"/>
              </a:endParaRPr>
            </a:p>
            <a:p>
              <a:pPr indent="0" lvl="0" marL="0" marR="0" rtl="0" algn="r">
                <a:lnSpc>
                  <a:spcPct val="115000"/>
                </a:lnSpc>
                <a:spcBef>
                  <a:spcPts val="0"/>
                </a:spcBef>
                <a:spcAft>
                  <a:spcPts val="0"/>
                </a:spcAft>
                <a:buNone/>
              </a:pPr>
              <a:r>
                <a:t/>
              </a:r>
              <a:endParaRPr b="0" i="0" sz="800" u="none" cap="none" strike="noStrike">
                <a:solidFill>
                  <a:srgbClr val="000000"/>
                </a:solidFill>
                <a:latin typeface="Roboto"/>
                <a:ea typeface="Roboto"/>
                <a:cs typeface="Roboto"/>
                <a:sym typeface="Roboto"/>
              </a:endParaRPr>
            </a:p>
            <a:p>
              <a:pPr indent="0" lvl="0" marL="0" marR="0" rtl="0" algn="r">
                <a:lnSpc>
                  <a:spcPct val="115000"/>
                </a:lnSpc>
                <a:spcBef>
                  <a:spcPts val="0"/>
                </a:spcBef>
                <a:spcAft>
                  <a:spcPts val="0"/>
                </a:spcAft>
                <a:buNone/>
              </a:pPr>
              <a:r>
                <a:rPr b="1" i="0" lang="it-IT" sz="1333" u="none" cap="none" strike="noStrike">
                  <a:solidFill>
                    <a:srgbClr val="FF0000"/>
                  </a:solidFill>
                  <a:latin typeface="Roboto"/>
                  <a:ea typeface="Roboto"/>
                  <a:cs typeface="Roboto"/>
                  <a:sym typeface="Roboto"/>
                </a:rPr>
                <a:t>Interviste/Focus Group </a:t>
              </a:r>
              <a:endParaRPr b="1" i="0" sz="1333" u="none" cap="none" strike="noStrike">
                <a:solidFill>
                  <a:srgbClr val="FF0000"/>
                </a:solidFill>
                <a:latin typeface="Roboto"/>
                <a:ea typeface="Roboto"/>
                <a:cs typeface="Roboto"/>
                <a:sym typeface="Roboto"/>
              </a:endParaRPr>
            </a:p>
            <a:p>
              <a:pPr indent="0" lvl="0" marL="0" marR="0" rtl="0" algn="r">
                <a:lnSpc>
                  <a:spcPct val="115000"/>
                </a:lnSpc>
                <a:spcBef>
                  <a:spcPts val="0"/>
                </a:spcBef>
                <a:spcAft>
                  <a:spcPts val="0"/>
                </a:spcAft>
                <a:buNone/>
              </a:pPr>
              <a:r>
                <a:t/>
              </a:r>
              <a:endParaRPr b="1" i="0" sz="1067" u="none" cap="none" strike="noStrike">
                <a:solidFill>
                  <a:srgbClr val="000000"/>
                </a:solidFill>
                <a:latin typeface="Roboto"/>
                <a:ea typeface="Roboto"/>
                <a:cs typeface="Roboto"/>
                <a:sym typeface="Roboto"/>
              </a:endParaRPr>
            </a:p>
          </p:txBody>
        </p:sp>
      </p:grpSp>
      <p:grpSp>
        <p:nvGrpSpPr>
          <p:cNvPr id="230" name="Google Shape;230;p9"/>
          <p:cNvGrpSpPr/>
          <p:nvPr/>
        </p:nvGrpSpPr>
        <p:grpSpPr>
          <a:xfrm>
            <a:off x="7124567" y="4203067"/>
            <a:ext cx="4036164" cy="892800"/>
            <a:chOff x="5343425" y="3152300"/>
            <a:chExt cx="3027123" cy="669600"/>
          </a:xfrm>
        </p:grpSpPr>
        <p:cxnSp>
          <p:nvCxnSpPr>
            <p:cNvPr id="231" name="Google Shape;231;p9"/>
            <p:cNvCxnSpPr/>
            <p:nvPr/>
          </p:nvCxnSpPr>
          <p:spPr>
            <a:xfrm rot="10800000">
              <a:off x="5343425" y="3214625"/>
              <a:ext cx="354900" cy="350100"/>
            </a:xfrm>
            <a:prstGeom prst="straightConnector1">
              <a:avLst/>
            </a:prstGeom>
            <a:noFill/>
            <a:ln cap="flat" cmpd="sng" w="19050">
              <a:solidFill>
                <a:srgbClr val="0E9453"/>
              </a:solidFill>
              <a:prstDash val="solid"/>
              <a:round/>
              <a:headEnd len="med" w="med" type="oval"/>
              <a:tailEnd len="sm" w="sm" type="none"/>
            </a:ln>
          </p:spPr>
        </p:cxnSp>
        <p:sp>
          <p:nvSpPr>
            <p:cNvPr id="232" name="Google Shape;232;p9"/>
            <p:cNvSpPr txBox="1"/>
            <p:nvPr/>
          </p:nvSpPr>
          <p:spPr>
            <a:xfrm>
              <a:off x="5718548" y="3152300"/>
              <a:ext cx="26520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None/>
              </a:pPr>
              <a:r>
                <a:rPr b="1" i="0" lang="it-IT" sz="1333" u="none" cap="none" strike="noStrike">
                  <a:solidFill>
                    <a:schemeClr val="dk1"/>
                  </a:solidFill>
                  <a:latin typeface="Roboto"/>
                  <a:ea typeface="Roboto"/>
                  <a:cs typeface="Roboto"/>
                  <a:sym typeface="Roboto"/>
                </a:rPr>
                <a:t>2. Indagare la Percezione Studenti sull’Offerta Formativa </a:t>
              </a:r>
              <a:endParaRPr b="1" i="0" sz="1333"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None/>
              </a:pPr>
              <a:r>
                <a:t/>
              </a:r>
              <a:endParaRPr b="0" i="0" sz="1067"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t/>
              </a:r>
              <a:endParaRPr b="0" i="0" sz="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1" i="0" lang="it-IT" sz="1333" u="none" cap="none" strike="noStrike">
                  <a:solidFill>
                    <a:srgbClr val="FF0000"/>
                  </a:solidFill>
                  <a:latin typeface="Roboto"/>
                  <a:ea typeface="Roboto"/>
                  <a:cs typeface="Roboto"/>
                  <a:sym typeface="Roboto"/>
                </a:rPr>
                <a:t>Questionario</a:t>
              </a:r>
              <a:endParaRPr b="1" i="0" sz="1333" u="none" cap="none" strike="noStrike">
                <a:solidFill>
                  <a:srgbClr val="FF0000"/>
                </a:solidFill>
                <a:latin typeface="Roboto"/>
                <a:ea typeface="Roboto"/>
                <a:cs typeface="Roboto"/>
                <a:sym typeface="Roboto"/>
              </a:endParaRPr>
            </a:p>
            <a:p>
              <a:pPr indent="0" lvl="0" marL="0" marR="0" rtl="0" algn="l">
                <a:lnSpc>
                  <a:spcPct val="115000"/>
                </a:lnSpc>
                <a:spcBef>
                  <a:spcPts val="0"/>
                </a:spcBef>
                <a:spcAft>
                  <a:spcPts val="0"/>
                </a:spcAft>
                <a:buNone/>
              </a:pPr>
              <a:r>
                <a:t/>
              </a:r>
              <a:endParaRPr b="1" i="0" sz="1067" u="none" cap="none" strike="noStrike">
                <a:solidFill>
                  <a:srgbClr val="000000"/>
                </a:solidFill>
                <a:latin typeface="Roboto"/>
                <a:ea typeface="Roboto"/>
                <a:cs typeface="Roboto"/>
                <a:sym typeface="Roboto"/>
              </a:endParaRPr>
            </a:p>
          </p:txBody>
        </p:sp>
      </p:grpSp>
      <p:grpSp>
        <p:nvGrpSpPr>
          <p:cNvPr id="233" name="Google Shape;233;p9"/>
          <p:cNvGrpSpPr/>
          <p:nvPr/>
        </p:nvGrpSpPr>
        <p:grpSpPr>
          <a:xfrm>
            <a:off x="7126367" y="1328033"/>
            <a:ext cx="3704365" cy="892800"/>
            <a:chOff x="5344775" y="996025"/>
            <a:chExt cx="2778274" cy="669600"/>
          </a:xfrm>
        </p:grpSpPr>
        <p:cxnSp>
          <p:nvCxnSpPr>
            <p:cNvPr id="234" name="Google Shape;234;p9"/>
            <p:cNvCxnSpPr/>
            <p:nvPr/>
          </p:nvCxnSpPr>
          <p:spPr>
            <a:xfrm flipH="1">
              <a:off x="5344775" y="1314450"/>
              <a:ext cx="336900" cy="339000"/>
            </a:xfrm>
            <a:prstGeom prst="straightConnector1">
              <a:avLst/>
            </a:prstGeom>
            <a:noFill/>
            <a:ln cap="flat" cmpd="sng" w="19050">
              <a:solidFill>
                <a:srgbClr val="085630"/>
              </a:solidFill>
              <a:prstDash val="solid"/>
              <a:round/>
              <a:headEnd len="med" w="med" type="oval"/>
              <a:tailEnd len="sm" w="sm" type="none"/>
            </a:ln>
          </p:spPr>
        </p:cxnSp>
        <p:sp>
          <p:nvSpPr>
            <p:cNvPr id="235" name="Google Shape;235;p9"/>
            <p:cNvSpPr txBox="1"/>
            <p:nvPr/>
          </p:nvSpPr>
          <p:spPr>
            <a:xfrm>
              <a:off x="5718549" y="996025"/>
              <a:ext cx="2404500" cy="669600"/>
            </a:xfrm>
            <a:prstGeom prst="rect">
              <a:avLst/>
            </a:prstGeom>
            <a:noFill/>
            <a:ln>
              <a:noFill/>
            </a:ln>
          </p:spPr>
          <p:txBody>
            <a:bodyPr anchorCtr="0" anchor="t" bIns="121900" lIns="121900" spcFirstLastPara="1" rIns="121900" wrap="square" tIns="121900">
              <a:noAutofit/>
            </a:bodyPr>
            <a:lstStyle/>
            <a:p>
              <a:pPr indent="-389457" lvl="0" marL="609585" marR="0" rtl="0" algn="l">
                <a:lnSpc>
                  <a:spcPct val="100000"/>
                </a:lnSpc>
                <a:spcBef>
                  <a:spcPts val="0"/>
                </a:spcBef>
                <a:spcAft>
                  <a:spcPts val="0"/>
                </a:spcAft>
                <a:buClr>
                  <a:schemeClr val="dk1"/>
                </a:buClr>
                <a:buSzPts val="1000"/>
                <a:buFont typeface="Arial"/>
                <a:buAutoNum type="arabicPeriod"/>
              </a:pPr>
              <a:r>
                <a:rPr b="1" i="0" lang="it-IT" sz="1333" u="none" cap="none" strike="noStrike">
                  <a:solidFill>
                    <a:schemeClr val="dk1"/>
                  </a:solidFill>
                  <a:latin typeface="Arial"/>
                  <a:ea typeface="Arial"/>
                  <a:cs typeface="Arial"/>
                  <a:sym typeface="Arial"/>
                </a:rPr>
                <a:t>Studiare Offerta Formativa del Corso di Laurea </a:t>
              </a:r>
              <a:endParaRPr b="1" i="0" sz="1333"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067"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t/>
              </a:r>
              <a:endParaRPr b="0" i="0" sz="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1" i="0" lang="it-IT" sz="1333" u="none" cap="none" strike="noStrike">
                  <a:solidFill>
                    <a:srgbClr val="FF0000"/>
                  </a:solidFill>
                  <a:latin typeface="Roboto"/>
                  <a:ea typeface="Roboto"/>
                  <a:cs typeface="Roboto"/>
                  <a:sym typeface="Roboto"/>
                </a:rPr>
                <a:t>Analisi Documentale</a:t>
              </a:r>
              <a:endParaRPr b="1" i="0" sz="1333" u="none" cap="none" strike="noStrike">
                <a:solidFill>
                  <a:srgbClr val="FF0000"/>
                </a:solidFill>
                <a:latin typeface="Roboto"/>
                <a:ea typeface="Roboto"/>
                <a:cs typeface="Roboto"/>
                <a:sym typeface="Roboto"/>
              </a:endParaRPr>
            </a:p>
            <a:p>
              <a:pPr indent="0" lvl="0" marL="0" marR="0" rtl="0" algn="l">
                <a:lnSpc>
                  <a:spcPct val="115000"/>
                </a:lnSpc>
                <a:spcBef>
                  <a:spcPts val="0"/>
                </a:spcBef>
                <a:spcAft>
                  <a:spcPts val="0"/>
                </a:spcAft>
                <a:buNone/>
              </a:pPr>
              <a:r>
                <a:t/>
              </a:r>
              <a:endParaRPr b="1" i="0" sz="1067" u="none" cap="none" strike="noStrike">
                <a:solidFill>
                  <a:srgbClr val="000000"/>
                </a:solidFill>
                <a:latin typeface="Roboto"/>
                <a:ea typeface="Roboto"/>
                <a:cs typeface="Roboto"/>
                <a:sym typeface="Roboto"/>
              </a:endParaRPr>
            </a:p>
          </p:txBody>
        </p:sp>
      </p:grpSp>
      <p:sp>
        <p:nvSpPr>
          <p:cNvPr id="236" name="Google Shape;236;p9"/>
          <p:cNvSpPr txBox="1"/>
          <p:nvPr/>
        </p:nvSpPr>
        <p:spPr>
          <a:xfrm>
            <a:off x="5127712" y="2741947"/>
            <a:ext cx="1924800" cy="1072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it-IT" sz="1600" u="none" cap="none" strike="noStrike">
                <a:solidFill>
                  <a:schemeClr val="dk1"/>
                </a:solidFill>
                <a:latin typeface="Roboto"/>
                <a:ea typeface="Roboto"/>
                <a:cs typeface="Roboto"/>
                <a:sym typeface="Roboto"/>
              </a:rPr>
              <a:t>Sviluppo Politiche per sostenere Employability</a:t>
            </a:r>
            <a:endParaRPr b="0" i="0" sz="16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None/>
            </a:pPr>
            <a:r>
              <a:t/>
            </a:r>
            <a:endParaRPr b="1" i="0" sz="1600" u="none" cap="none" strike="noStrike">
              <a:solidFill>
                <a:srgbClr val="000000"/>
              </a:solidFill>
              <a:latin typeface="Roboto"/>
              <a:ea typeface="Roboto"/>
              <a:cs typeface="Roboto"/>
              <a:sym typeface="Roboto"/>
            </a:endParaRPr>
          </a:p>
        </p:txBody>
      </p:sp>
      <p:sp>
        <p:nvSpPr>
          <p:cNvPr id="237" name="Google Shape;237;p9"/>
          <p:cNvSpPr/>
          <p:nvPr/>
        </p:nvSpPr>
        <p:spPr>
          <a:xfrm rot="8100000">
            <a:off x="4221492" y="3009933"/>
            <a:ext cx="484227" cy="484227"/>
          </a:xfrm>
          <a:prstGeom prst="rtTriangle">
            <a:avLst/>
          </a:prstGeom>
          <a:solidFill>
            <a:srgbClr val="08563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38" name="Google Shape;238;p9"/>
          <p:cNvSpPr/>
          <p:nvPr/>
        </p:nvSpPr>
        <p:spPr>
          <a:xfrm rot="-2700000">
            <a:off x="7464837" y="3000384"/>
            <a:ext cx="484227" cy="484227"/>
          </a:xfrm>
          <a:prstGeom prst="rtTriangle">
            <a:avLst/>
          </a:prstGeom>
          <a:solidFill>
            <a:srgbClr val="08563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39" name="Google Shape;239;p9"/>
          <p:cNvSpPr/>
          <p:nvPr/>
        </p:nvSpPr>
        <p:spPr>
          <a:xfrm rot="2700000">
            <a:off x="5842697" y="4617415"/>
            <a:ext cx="484227" cy="484227"/>
          </a:xfrm>
          <a:prstGeom prst="rtTriangle">
            <a:avLst/>
          </a:prstGeom>
          <a:solidFill>
            <a:srgbClr val="0E945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40" name="Google Shape;240;p9"/>
          <p:cNvSpPr/>
          <p:nvPr/>
        </p:nvSpPr>
        <p:spPr>
          <a:xfrm rot="-8100000">
            <a:off x="5843620" y="1369857"/>
            <a:ext cx="484227" cy="484227"/>
          </a:xfrm>
          <a:prstGeom prst="rtTriangle">
            <a:avLst/>
          </a:prstGeom>
          <a:solidFill>
            <a:srgbClr val="0E945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Personalizza struttura">
  <a:themeElements>
    <a:clrScheme name="Giallo arancion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Personalizza struttura">
  <a:themeElements>
    <a:clrScheme name="Giallo arancion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