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handoutMasterIdLst>
    <p:handoutMasterId r:id="rId37"/>
  </p:handoutMasterIdLst>
  <p:sldIdLst>
    <p:sldId id="266" r:id="rId5"/>
    <p:sldId id="308" r:id="rId6"/>
    <p:sldId id="316" r:id="rId7"/>
    <p:sldId id="317" r:id="rId8"/>
    <p:sldId id="318" r:id="rId9"/>
    <p:sldId id="319" r:id="rId10"/>
    <p:sldId id="320" r:id="rId11"/>
    <p:sldId id="321" r:id="rId12"/>
    <p:sldId id="332" r:id="rId13"/>
    <p:sldId id="328" r:id="rId14"/>
    <p:sldId id="331" r:id="rId15"/>
    <p:sldId id="310" r:id="rId16"/>
    <p:sldId id="311" r:id="rId17"/>
    <p:sldId id="312" r:id="rId18"/>
    <p:sldId id="313" r:id="rId19"/>
    <p:sldId id="309" r:id="rId20"/>
    <p:sldId id="314" r:id="rId21"/>
    <p:sldId id="322" r:id="rId22"/>
    <p:sldId id="323" r:id="rId23"/>
    <p:sldId id="324" r:id="rId24"/>
    <p:sldId id="325" r:id="rId25"/>
    <p:sldId id="335" r:id="rId26"/>
    <p:sldId id="336" r:id="rId27"/>
    <p:sldId id="326" r:id="rId28"/>
    <p:sldId id="330" r:id="rId29"/>
    <p:sldId id="337" r:id="rId30"/>
    <p:sldId id="327" r:id="rId31"/>
    <p:sldId id="315" r:id="rId32"/>
    <p:sldId id="334" r:id="rId33"/>
    <p:sldId id="333" r:id="rId34"/>
    <p:sldId id="338" r:id="rId3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19" autoAdjust="0"/>
  </p:normalViewPr>
  <p:slideViewPr>
    <p:cSldViewPr snapToGrid="0">
      <p:cViewPr varScale="1">
        <p:scale>
          <a:sx n="59" d="100"/>
          <a:sy n="59" d="100"/>
        </p:scale>
        <p:origin x="964" y="56"/>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a Capo" userId="775499519422c750" providerId="LiveId" clId="{402C40B2-2A9A-4A36-BA4C-82397AA120F0}"/>
    <pc:docChg chg="custSel modSld">
      <pc:chgData name="Marianna Capo" userId="775499519422c750" providerId="LiveId" clId="{402C40B2-2A9A-4A36-BA4C-82397AA120F0}" dt="2024-04-26T06:16:26.217" v="200" actId="20577"/>
      <pc:docMkLst>
        <pc:docMk/>
      </pc:docMkLst>
      <pc:sldChg chg="modSp mod">
        <pc:chgData name="Marianna Capo" userId="775499519422c750" providerId="LiveId" clId="{402C40B2-2A9A-4A36-BA4C-82397AA120F0}" dt="2024-04-22T13:07:45.476" v="39" actId="14100"/>
        <pc:sldMkLst>
          <pc:docMk/>
          <pc:sldMk cId="3001167992" sldId="319"/>
        </pc:sldMkLst>
        <pc:picChg chg="mod">
          <ac:chgData name="Marianna Capo" userId="775499519422c750" providerId="LiveId" clId="{402C40B2-2A9A-4A36-BA4C-82397AA120F0}" dt="2024-04-22T13:07:45.476" v="39" actId="14100"/>
          <ac:picMkLst>
            <pc:docMk/>
            <pc:sldMk cId="3001167992" sldId="319"/>
            <ac:picMk id="6" creationId="{E4714188-0B8B-F32D-B027-FD61D226EEDD}"/>
          </ac:picMkLst>
        </pc:picChg>
      </pc:sldChg>
      <pc:sldChg chg="modSp mod">
        <pc:chgData name="Marianna Capo" userId="775499519422c750" providerId="LiveId" clId="{402C40B2-2A9A-4A36-BA4C-82397AA120F0}" dt="2024-04-26T06:14:19.415" v="99" actId="20577"/>
        <pc:sldMkLst>
          <pc:docMk/>
          <pc:sldMk cId="55337695" sldId="324"/>
        </pc:sldMkLst>
        <pc:spChg chg="mod">
          <ac:chgData name="Marianna Capo" userId="775499519422c750" providerId="LiveId" clId="{402C40B2-2A9A-4A36-BA4C-82397AA120F0}" dt="2024-04-26T06:14:06.443" v="78" actId="20577"/>
          <ac:spMkLst>
            <pc:docMk/>
            <pc:sldMk cId="55337695" sldId="324"/>
            <ac:spMk id="2" creationId="{B156379F-E842-C407-6AD1-4824F2016026}"/>
          </ac:spMkLst>
        </pc:spChg>
        <pc:spChg chg="mod">
          <ac:chgData name="Marianna Capo" userId="775499519422c750" providerId="LiveId" clId="{402C40B2-2A9A-4A36-BA4C-82397AA120F0}" dt="2024-04-26T06:14:19.415" v="99" actId="20577"/>
          <ac:spMkLst>
            <pc:docMk/>
            <pc:sldMk cId="55337695" sldId="324"/>
            <ac:spMk id="3" creationId="{54DB0C80-0C4F-3E45-A658-11A88099B4E9}"/>
          </ac:spMkLst>
        </pc:spChg>
      </pc:sldChg>
      <pc:sldChg chg="modSp mod">
        <pc:chgData name="Marianna Capo" userId="775499519422c750" providerId="LiveId" clId="{402C40B2-2A9A-4A36-BA4C-82397AA120F0}" dt="2024-04-26T06:14:43.326" v="109" actId="255"/>
        <pc:sldMkLst>
          <pc:docMk/>
          <pc:sldMk cId="3246170056" sldId="325"/>
        </pc:sldMkLst>
        <pc:spChg chg="mod">
          <ac:chgData name="Marianna Capo" userId="775499519422c750" providerId="LiveId" clId="{402C40B2-2A9A-4A36-BA4C-82397AA120F0}" dt="2024-04-26T06:14:28.300" v="108" actId="20577"/>
          <ac:spMkLst>
            <pc:docMk/>
            <pc:sldMk cId="3246170056" sldId="325"/>
            <ac:spMk id="2" creationId="{B156379F-E842-C407-6AD1-4824F2016026}"/>
          </ac:spMkLst>
        </pc:spChg>
        <pc:spChg chg="mod">
          <ac:chgData name="Marianna Capo" userId="775499519422c750" providerId="LiveId" clId="{402C40B2-2A9A-4A36-BA4C-82397AA120F0}" dt="2024-04-26T06:14:43.326" v="109" actId="255"/>
          <ac:spMkLst>
            <pc:docMk/>
            <pc:sldMk cId="3246170056" sldId="325"/>
            <ac:spMk id="3" creationId="{54DB0C80-0C4F-3E45-A658-11A88099B4E9}"/>
          </ac:spMkLst>
        </pc:spChg>
      </pc:sldChg>
      <pc:sldChg chg="modSp mod">
        <pc:chgData name="Marianna Capo" userId="775499519422c750" providerId="LiveId" clId="{402C40B2-2A9A-4A36-BA4C-82397AA120F0}" dt="2024-04-26T06:12:54.560" v="50" actId="20577"/>
        <pc:sldMkLst>
          <pc:docMk/>
          <pc:sldMk cId="490682070" sldId="328"/>
        </pc:sldMkLst>
        <pc:spChg chg="mod">
          <ac:chgData name="Marianna Capo" userId="775499519422c750" providerId="LiveId" clId="{402C40B2-2A9A-4A36-BA4C-82397AA120F0}" dt="2024-04-26T06:12:54.560" v="50" actId="20577"/>
          <ac:spMkLst>
            <pc:docMk/>
            <pc:sldMk cId="490682070" sldId="328"/>
            <ac:spMk id="3" creationId="{9C420AFA-18AD-82D6-5ED5-49E0F43692AA}"/>
          </ac:spMkLst>
        </pc:spChg>
      </pc:sldChg>
      <pc:sldChg chg="modSp mod">
        <pc:chgData name="Marianna Capo" userId="775499519422c750" providerId="LiveId" clId="{402C40B2-2A9A-4A36-BA4C-82397AA120F0}" dt="2024-04-26T06:15:45.357" v="199" actId="20577"/>
        <pc:sldMkLst>
          <pc:docMk/>
          <pc:sldMk cId="204817162" sldId="330"/>
        </pc:sldMkLst>
        <pc:spChg chg="mod">
          <ac:chgData name="Marianna Capo" userId="775499519422c750" providerId="LiveId" clId="{402C40B2-2A9A-4A36-BA4C-82397AA120F0}" dt="2024-04-26T06:15:45.357" v="199" actId="20577"/>
          <ac:spMkLst>
            <pc:docMk/>
            <pc:sldMk cId="204817162" sldId="330"/>
            <ac:spMk id="3" creationId="{66D08FF1-CFB1-0E85-B945-6FAB18817806}"/>
          </ac:spMkLst>
        </pc:spChg>
      </pc:sldChg>
      <pc:sldChg chg="modSp mod">
        <pc:chgData name="Marianna Capo" userId="775499519422c750" providerId="LiveId" clId="{402C40B2-2A9A-4A36-BA4C-82397AA120F0}" dt="2024-04-26T06:12:34.614" v="40" actId="20577"/>
        <pc:sldMkLst>
          <pc:docMk/>
          <pc:sldMk cId="2313678603" sldId="332"/>
        </pc:sldMkLst>
        <pc:spChg chg="mod">
          <ac:chgData name="Marianna Capo" userId="775499519422c750" providerId="LiveId" clId="{402C40B2-2A9A-4A36-BA4C-82397AA120F0}" dt="2024-04-26T06:12:34.614" v="40" actId="20577"/>
          <ac:spMkLst>
            <pc:docMk/>
            <pc:sldMk cId="2313678603" sldId="332"/>
            <ac:spMk id="3" creationId="{5AD51844-6092-3D61-A4E9-4D4713C5B66F}"/>
          </ac:spMkLst>
        </pc:spChg>
      </pc:sldChg>
      <pc:sldChg chg="modSp mod">
        <pc:chgData name="Marianna Capo" userId="775499519422c750" providerId="LiveId" clId="{402C40B2-2A9A-4A36-BA4C-82397AA120F0}" dt="2024-04-26T06:16:26.217" v="200" actId="20577"/>
        <pc:sldMkLst>
          <pc:docMk/>
          <pc:sldMk cId="478916306" sldId="334"/>
        </pc:sldMkLst>
        <pc:spChg chg="mod">
          <ac:chgData name="Marianna Capo" userId="775499519422c750" providerId="LiveId" clId="{402C40B2-2A9A-4A36-BA4C-82397AA120F0}" dt="2024-04-26T06:16:26.217" v="200" actId="20577"/>
          <ac:spMkLst>
            <pc:docMk/>
            <pc:sldMk cId="478916306" sldId="334"/>
            <ac:spMk id="3" creationId="{5FBEC8C6-5876-9674-AE95-BCBCFFE999A5}"/>
          </ac:spMkLst>
        </pc:spChg>
      </pc:sldChg>
      <pc:sldChg chg="modSp mod">
        <pc:chgData name="Marianna Capo" userId="775499519422c750" providerId="LiveId" clId="{402C40B2-2A9A-4A36-BA4C-82397AA120F0}" dt="2024-04-22T12:56:06.413" v="26" actId="20577"/>
        <pc:sldMkLst>
          <pc:docMk/>
          <pc:sldMk cId="1026725387" sldId="335"/>
        </pc:sldMkLst>
        <pc:spChg chg="mod">
          <ac:chgData name="Marianna Capo" userId="775499519422c750" providerId="LiveId" clId="{402C40B2-2A9A-4A36-BA4C-82397AA120F0}" dt="2024-04-22T12:56:06.413" v="26" actId="20577"/>
          <ac:spMkLst>
            <pc:docMk/>
            <pc:sldMk cId="1026725387" sldId="335"/>
            <ac:spMk id="3" creationId="{9B0CECB6-CF55-E00F-A818-5C8D63E4A3E6}"/>
          </ac:spMkLst>
        </pc:spChg>
      </pc:sldChg>
      <pc:sldChg chg="modSp mod">
        <pc:chgData name="Marianna Capo" userId="775499519422c750" providerId="LiveId" clId="{402C40B2-2A9A-4A36-BA4C-82397AA120F0}" dt="2024-04-26T06:15:30.114" v="186" actId="20577"/>
        <pc:sldMkLst>
          <pc:docMk/>
          <pc:sldMk cId="83223416" sldId="336"/>
        </pc:sldMkLst>
        <pc:spChg chg="mod">
          <ac:chgData name="Marianna Capo" userId="775499519422c750" providerId="LiveId" clId="{402C40B2-2A9A-4A36-BA4C-82397AA120F0}" dt="2024-04-26T06:15:30.114" v="186" actId="20577"/>
          <ac:spMkLst>
            <pc:docMk/>
            <pc:sldMk cId="83223416" sldId="336"/>
            <ac:spMk id="3" creationId="{544CC768-1784-2924-8FE6-1810E263850F}"/>
          </ac:spMkLst>
        </pc:spChg>
      </pc:sldChg>
      <pc:sldChg chg="modSp mod">
        <pc:chgData name="Marianna Capo" userId="775499519422c750" providerId="LiveId" clId="{402C40B2-2A9A-4A36-BA4C-82397AA120F0}" dt="2024-04-22T12:59:28.614" v="36" actId="20577"/>
        <pc:sldMkLst>
          <pc:docMk/>
          <pc:sldMk cId="3834543016" sldId="337"/>
        </pc:sldMkLst>
        <pc:spChg chg="mod">
          <ac:chgData name="Marianna Capo" userId="775499519422c750" providerId="LiveId" clId="{402C40B2-2A9A-4A36-BA4C-82397AA120F0}" dt="2024-04-22T12:59:28.614" v="36" actId="20577"/>
          <ac:spMkLst>
            <pc:docMk/>
            <pc:sldMk cId="3834543016" sldId="337"/>
            <ac:spMk id="2" creationId="{EFB518DD-EDFA-8F0A-CE7D-9B2811BF586F}"/>
          </ac:spMkLst>
        </pc:spChg>
      </pc:sldChg>
      <pc:sldChg chg="delSp modSp mod">
        <pc:chgData name="Marianna Capo" userId="775499519422c750" providerId="LiveId" clId="{402C40B2-2A9A-4A36-BA4C-82397AA120F0}" dt="2024-04-22T13:07:13.138" v="38" actId="478"/>
        <pc:sldMkLst>
          <pc:docMk/>
          <pc:sldMk cId="760997757" sldId="338"/>
        </pc:sldMkLst>
        <pc:spChg chg="del mod">
          <ac:chgData name="Marianna Capo" userId="775499519422c750" providerId="LiveId" clId="{402C40B2-2A9A-4A36-BA4C-82397AA120F0}" dt="2024-04-22T13:07:13.138" v="38" actId="478"/>
          <ac:spMkLst>
            <pc:docMk/>
            <pc:sldMk cId="760997757" sldId="338"/>
            <ac:spMk id="2" creationId="{C1A7394D-D98F-725C-96AC-D8986B94F3A7}"/>
          </ac:spMkLst>
        </pc:spChg>
      </pc:sldChg>
    </pc:docChg>
  </pc:docChgLst>
  <pc:docChgLst>
    <pc:chgData name="Marianna Capo" userId="775499519422c750" providerId="LiveId" clId="{A17B4B86-86A2-41DD-94AF-592206C1D0A0}"/>
    <pc:docChg chg="undo custSel addSld modSld">
      <pc:chgData name="Marianna Capo" userId="775499519422c750" providerId="LiveId" clId="{A17B4B86-86A2-41DD-94AF-592206C1D0A0}" dt="2024-04-22T08:35:08.905" v="837" actId="20577"/>
      <pc:docMkLst>
        <pc:docMk/>
      </pc:docMkLst>
      <pc:sldChg chg="modSp mod">
        <pc:chgData name="Marianna Capo" userId="775499519422c750" providerId="LiveId" clId="{A17B4B86-86A2-41DD-94AF-592206C1D0A0}" dt="2024-04-22T07:58:00.509" v="732" actId="20577"/>
        <pc:sldMkLst>
          <pc:docMk/>
          <pc:sldMk cId="265522590" sldId="308"/>
        </pc:sldMkLst>
        <pc:spChg chg="mod">
          <ac:chgData name="Marianna Capo" userId="775499519422c750" providerId="LiveId" clId="{A17B4B86-86A2-41DD-94AF-592206C1D0A0}" dt="2024-04-22T07:58:00.509" v="732" actId="20577"/>
          <ac:spMkLst>
            <pc:docMk/>
            <pc:sldMk cId="265522590" sldId="308"/>
            <ac:spMk id="5" creationId="{92B2B4C6-4202-DD7A-B04C-6ED8AF0314F1}"/>
          </ac:spMkLst>
        </pc:spChg>
      </pc:sldChg>
      <pc:sldChg chg="addSp delSp modSp mod modClrScheme chgLayout">
        <pc:chgData name="Marianna Capo" userId="775499519422c750" providerId="LiveId" clId="{A17B4B86-86A2-41DD-94AF-592206C1D0A0}" dt="2024-04-21T14:44:22.356" v="317" actId="14100"/>
        <pc:sldMkLst>
          <pc:docMk/>
          <pc:sldMk cId="2517879563" sldId="310"/>
        </pc:sldMkLst>
        <pc:spChg chg="mod">
          <ac:chgData name="Marianna Capo" userId="775499519422c750" providerId="LiveId" clId="{A17B4B86-86A2-41DD-94AF-592206C1D0A0}" dt="2024-04-21T14:42:07.405" v="309" actId="26606"/>
          <ac:spMkLst>
            <pc:docMk/>
            <pc:sldMk cId="2517879563" sldId="310"/>
            <ac:spMk id="2" creationId="{BABF1C13-CB7D-B190-24D6-6F9E4FB822B9}"/>
          </ac:spMkLst>
        </pc:spChg>
        <pc:spChg chg="mod">
          <ac:chgData name="Marianna Capo" userId="775499519422c750" providerId="LiveId" clId="{A17B4B86-86A2-41DD-94AF-592206C1D0A0}" dt="2024-04-21T14:42:28.392" v="310" actId="14100"/>
          <ac:spMkLst>
            <pc:docMk/>
            <pc:sldMk cId="2517879563" sldId="310"/>
            <ac:spMk id="3" creationId="{84548631-CF7A-0D6C-88D8-69C52B90633D}"/>
          </ac:spMkLst>
        </pc:spChg>
        <pc:picChg chg="add del mod">
          <ac:chgData name="Marianna Capo" userId="775499519422c750" providerId="LiveId" clId="{A17B4B86-86A2-41DD-94AF-592206C1D0A0}" dt="2024-04-21T14:43:47.922" v="314" actId="478"/>
          <ac:picMkLst>
            <pc:docMk/>
            <pc:sldMk cId="2517879563" sldId="310"/>
            <ac:picMk id="4" creationId="{79C8C67F-17DD-21E9-6190-84F05400259A}"/>
          </ac:picMkLst>
        </pc:picChg>
        <pc:picChg chg="add mod">
          <ac:chgData name="Marianna Capo" userId="775499519422c750" providerId="LiveId" clId="{A17B4B86-86A2-41DD-94AF-592206C1D0A0}" dt="2024-04-21T14:44:22.356" v="317" actId="14100"/>
          <ac:picMkLst>
            <pc:docMk/>
            <pc:sldMk cId="2517879563" sldId="310"/>
            <ac:picMk id="5" creationId="{A1A02377-C526-6D21-DF04-272E03BAA849}"/>
          </ac:picMkLst>
        </pc:picChg>
      </pc:sldChg>
      <pc:sldChg chg="modSp mod">
        <pc:chgData name="Marianna Capo" userId="775499519422c750" providerId="LiveId" clId="{A17B4B86-86A2-41DD-94AF-592206C1D0A0}" dt="2024-04-22T08:27:17.747" v="780" actId="20577"/>
        <pc:sldMkLst>
          <pc:docMk/>
          <pc:sldMk cId="875495527" sldId="311"/>
        </pc:sldMkLst>
        <pc:spChg chg="mod">
          <ac:chgData name="Marianna Capo" userId="775499519422c750" providerId="LiveId" clId="{A17B4B86-86A2-41DD-94AF-592206C1D0A0}" dt="2024-04-22T08:27:17.747" v="780" actId="20577"/>
          <ac:spMkLst>
            <pc:docMk/>
            <pc:sldMk cId="875495527" sldId="311"/>
            <ac:spMk id="3" creationId="{84548631-CF7A-0D6C-88D8-69C52B90633D}"/>
          </ac:spMkLst>
        </pc:spChg>
      </pc:sldChg>
      <pc:sldChg chg="modSp mod">
        <pc:chgData name="Marianna Capo" userId="775499519422c750" providerId="LiveId" clId="{A17B4B86-86A2-41DD-94AF-592206C1D0A0}" dt="2024-04-21T14:09:21.950" v="155" actId="255"/>
        <pc:sldMkLst>
          <pc:docMk/>
          <pc:sldMk cId="2304738545" sldId="315"/>
        </pc:sldMkLst>
        <pc:spChg chg="mod">
          <ac:chgData name="Marianna Capo" userId="775499519422c750" providerId="LiveId" clId="{A17B4B86-86A2-41DD-94AF-592206C1D0A0}" dt="2024-04-21T14:09:21.950" v="155" actId="255"/>
          <ac:spMkLst>
            <pc:docMk/>
            <pc:sldMk cId="2304738545" sldId="315"/>
            <ac:spMk id="3" creationId="{9250C15E-9AD7-1FA0-38C7-DCF5E34BEA6E}"/>
          </ac:spMkLst>
        </pc:spChg>
      </pc:sldChg>
      <pc:sldChg chg="modSp mod">
        <pc:chgData name="Marianna Capo" userId="775499519422c750" providerId="LiveId" clId="{A17B4B86-86A2-41DD-94AF-592206C1D0A0}" dt="2024-04-22T06:11:32.245" v="353" actId="20577"/>
        <pc:sldMkLst>
          <pc:docMk/>
          <pc:sldMk cId="511786796" sldId="316"/>
        </pc:sldMkLst>
        <pc:spChg chg="mod">
          <ac:chgData name="Marianna Capo" userId="775499519422c750" providerId="LiveId" clId="{A17B4B86-86A2-41DD-94AF-592206C1D0A0}" dt="2024-04-22T06:11:32.245" v="353" actId="20577"/>
          <ac:spMkLst>
            <pc:docMk/>
            <pc:sldMk cId="511786796" sldId="316"/>
            <ac:spMk id="3" creationId="{513E0890-13C6-4299-A218-DC18C35D72E7}"/>
          </ac:spMkLst>
        </pc:spChg>
      </pc:sldChg>
      <pc:sldChg chg="modSp mod">
        <pc:chgData name="Marianna Capo" userId="775499519422c750" providerId="LiveId" clId="{A17B4B86-86A2-41DD-94AF-592206C1D0A0}" dt="2024-04-22T08:35:08.905" v="837" actId="20577"/>
        <pc:sldMkLst>
          <pc:docMk/>
          <pc:sldMk cId="204817162" sldId="330"/>
        </pc:sldMkLst>
        <pc:spChg chg="mod">
          <ac:chgData name="Marianna Capo" userId="775499519422c750" providerId="LiveId" clId="{A17B4B86-86A2-41DD-94AF-592206C1D0A0}" dt="2024-04-22T08:35:08.905" v="837" actId="20577"/>
          <ac:spMkLst>
            <pc:docMk/>
            <pc:sldMk cId="204817162" sldId="330"/>
            <ac:spMk id="3" creationId="{66D08FF1-CFB1-0E85-B945-6FAB18817806}"/>
          </ac:spMkLst>
        </pc:spChg>
      </pc:sldChg>
      <pc:sldChg chg="modSp new mod">
        <pc:chgData name="Marianna Capo" userId="775499519422c750" providerId="LiveId" clId="{A17B4B86-86A2-41DD-94AF-592206C1D0A0}" dt="2024-04-22T07:48:33.541" v="687" actId="20577"/>
        <pc:sldMkLst>
          <pc:docMk/>
          <pc:sldMk cId="478916306" sldId="334"/>
        </pc:sldMkLst>
        <pc:spChg chg="mod">
          <ac:chgData name="Marianna Capo" userId="775499519422c750" providerId="LiveId" clId="{A17B4B86-86A2-41DD-94AF-592206C1D0A0}" dt="2024-04-21T14:03:00.117" v="12" actId="20577"/>
          <ac:spMkLst>
            <pc:docMk/>
            <pc:sldMk cId="478916306" sldId="334"/>
            <ac:spMk id="2" creationId="{FAE99C10-FC97-3B12-129C-83FFFE2FF97D}"/>
          </ac:spMkLst>
        </pc:spChg>
        <pc:spChg chg="mod">
          <ac:chgData name="Marianna Capo" userId="775499519422c750" providerId="LiveId" clId="{A17B4B86-86A2-41DD-94AF-592206C1D0A0}" dt="2024-04-22T07:48:33.541" v="687" actId="20577"/>
          <ac:spMkLst>
            <pc:docMk/>
            <pc:sldMk cId="478916306" sldId="334"/>
            <ac:spMk id="3" creationId="{5FBEC8C6-5876-9674-AE95-BCBCFFE999A5}"/>
          </ac:spMkLst>
        </pc:spChg>
      </pc:sldChg>
      <pc:sldChg chg="modSp new mod">
        <pc:chgData name="Marianna Capo" userId="775499519422c750" providerId="LiveId" clId="{A17B4B86-86A2-41DD-94AF-592206C1D0A0}" dt="2024-04-22T08:33:54.748" v="817" actId="20577"/>
        <pc:sldMkLst>
          <pc:docMk/>
          <pc:sldMk cId="1026725387" sldId="335"/>
        </pc:sldMkLst>
        <pc:spChg chg="mod">
          <ac:chgData name="Marianna Capo" userId="775499519422c750" providerId="LiveId" clId="{A17B4B86-86A2-41DD-94AF-592206C1D0A0}" dt="2024-04-22T07:28:51.516" v="442" actId="20577"/>
          <ac:spMkLst>
            <pc:docMk/>
            <pc:sldMk cId="1026725387" sldId="335"/>
            <ac:spMk id="2" creationId="{EAB7DB9B-B32A-3CB6-BDD3-3858D15403D3}"/>
          </ac:spMkLst>
        </pc:spChg>
        <pc:spChg chg="mod">
          <ac:chgData name="Marianna Capo" userId="775499519422c750" providerId="LiveId" clId="{A17B4B86-86A2-41DD-94AF-592206C1D0A0}" dt="2024-04-22T08:33:54.748" v="817" actId="20577"/>
          <ac:spMkLst>
            <pc:docMk/>
            <pc:sldMk cId="1026725387" sldId="335"/>
            <ac:spMk id="3" creationId="{9B0CECB6-CF55-E00F-A818-5C8D63E4A3E6}"/>
          </ac:spMkLst>
        </pc:spChg>
      </pc:sldChg>
      <pc:sldChg chg="modSp new mod">
        <pc:chgData name="Marianna Capo" userId="775499519422c750" providerId="LiveId" clId="{A17B4B86-86A2-41DD-94AF-592206C1D0A0}" dt="2024-04-22T07:54:03.503" v="696" actId="20577"/>
        <pc:sldMkLst>
          <pc:docMk/>
          <pc:sldMk cId="83223416" sldId="336"/>
        </pc:sldMkLst>
        <pc:spChg chg="mod">
          <ac:chgData name="Marianna Capo" userId="775499519422c750" providerId="LiveId" clId="{A17B4B86-86A2-41DD-94AF-592206C1D0A0}" dt="2024-04-22T07:30:56.319" v="467" actId="20577"/>
          <ac:spMkLst>
            <pc:docMk/>
            <pc:sldMk cId="83223416" sldId="336"/>
            <ac:spMk id="2" creationId="{05B920D2-8C7A-977A-C4A7-FAFCA39F7FBC}"/>
          </ac:spMkLst>
        </pc:spChg>
        <pc:spChg chg="mod">
          <ac:chgData name="Marianna Capo" userId="775499519422c750" providerId="LiveId" clId="{A17B4B86-86A2-41DD-94AF-592206C1D0A0}" dt="2024-04-22T07:54:03.503" v="696" actId="20577"/>
          <ac:spMkLst>
            <pc:docMk/>
            <pc:sldMk cId="83223416" sldId="336"/>
            <ac:spMk id="3" creationId="{544CC768-1784-2924-8FE6-1810E263850F}"/>
          </ac:spMkLst>
        </pc:spChg>
      </pc:sldChg>
      <pc:sldChg chg="modSp new mod">
        <pc:chgData name="Marianna Capo" userId="775499519422c750" providerId="LiveId" clId="{A17B4B86-86A2-41DD-94AF-592206C1D0A0}" dt="2024-04-22T07:44:32.248" v="632" actId="20577"/>
        <pc:sldMkLst>
          <pc:docMk/>
          <pc:sldMk cId="3834543016" sldId="337"/>
        </pc:sldMkLst>
        <pc:spChg chg="mod">
          <ac:chgData name="Marianna Capo" userId="775499519422c750" providerId="LiveId" clId="{A17B4B86-86A2-41DD-94AF-592206C1D0A0}" dt="2024-04-22T07:40:18.509" v="513" actId="20577"/>
          <ac:spMkLst>
            <pc:docMk/>
            <pc:sldMk cId="3834543016" sldId="337"/>
            <ac:spMk id="2" creationId="{EFB518DD-EDFA-8F0A-CE7D-9B2811BF586F}"/>
          </ac:spMkLst>
        </pc:spChg>
        <pc:spChg chg="mod">
          <ac:chgData name="Marianna Capo" userId="775499519422c750" providerId="LiveId" clId="{A17B4B86-86A2-41DD-94AF-592206C1D0A0}" dt="2024-04-22T07:44:32.248" v="632" actId="20577"/>
          <ac:spMkLst>
            <pc:docMk/>
            <pc:sldMk cId="3834543016" sldId="337"/>
            <ac:spMk id="3" creationId="{FFEE1423-6513-66ED-3A94-AA17D54A264E}"/>
          </ac:spMkLst>
        </pc:spChg>
      </pc:sldChg>
      <pc:sldChg chg="modSp new mod">
        <pc:chgData name="Marianna Capo" userId="775499519422c750" providerId="LiveId" clId="{A17B4B86-86A2-41DD-94AF-592206C1D0A0}" dt="2024-04-22T07:55:43.075" v="724" actId="122"/>
        <pc:sldMkLst>
          <pc:docMk/>
          <pc:sldMk cId="760997757" sldId="338"/>
        </pc:sldMkLst>
        <pc:spChg chg="mod">
          <ac:chgData name="Marianna Capo" userId="775499519422c750" providerId="LiveId" clId="{A17B4B86-86A2-41DD-94AF-592206C1D0A0}" dt="2024-04-22T07:55:43.075" v="724" actId="122"/>
          <ac:spMkLst>
            <pc:docMk/>
            <pc:sldMk cId="760997757" sldId="338"/>
            <ac:spMk id="3" creationId="{1EC953A3-0D72-4057-4BA0-E1F60EDCABAE}"/>
          </ac:spMkLst>
        </pc:spChg>
      </pc:sldChg>
    </pc:docChg>
  </pc:docChgLst>
  <pc:docChgLst>
    <pc:chgData name="Marianna Capo" userId="775499519422c750" providerId="LiveId" clId="{57452061-C22F-486D-8A64-758B9587D4B4}"/>
    <pc:docChg chg="undo custSel addSld delSld modSld sldOrd">
      <pc:chgData name="Marianna Capo" userId="775499519422c750" providerId="LiveId" clId="{57452061-C22F-486D-8A64-758B9587D4B4}" dt="2024-04-18T13:02:36.840" v="2254" actId="20577"/>
      <pc:docMkLst>
        <pc:docMk/>
      </pc:docMkLst>
      <pc:sldChg chg="modSp mod">
        <pc:chgData name="Marianna Capo" userId="775499519422c750" providerId="LiveId" clId="{57452061-C22F-486D-8A64-758B9587D4B4}" dt="2024-04-18T07:33:44.529" v="1303" actId="20577"/>
        <pc:sldMkLst>
          <pc:docMk/>
          <pc:sldMk cId="265522590" sldId="308"/>
        </pc:sldMkLst>
        <pc:spChg chg="mod">
          <ac:chgData name="Marianna Capo" userId="775499519422c750" providerId="LiveId" clId="{57452061-C22F-486D-8A64-758B9587D4B4}" dt="2024-04-18T07:33:44.529" v="1303" actId="20577"/>
          <ac:spMkLst>
            <pc:docMk/>
            <pc:sldMk cId="265522590" sldId="308"/>
            <ac:spMk id="2" creationId="{66A47F5C-50EC-416A-AE8C-6F6BB4225673}"/>
          </ac:spMkLst>
        </pc:spChg>
      </pc:sldChg>
      <pc:sldChg chg="modSp mod">
        <pc:chgData name="Marianna Capo" userId="775499519422c750" providerId="LiveId" clId="{57452061-C22F-486D-8A64-758B9587D4B4}" dt="2024-04-18T08:07:03.378" v="1657" actId="20577"/>
        <pc:sldMkLst>
          <pc:docMk/>
          <pc:sldMk cId="911327121" sldId="309"/>
        </pc:sldMkLst>
        <pc:spChg chg="mod">
          <ac:chgData name="Marianna Capo" userId="775499519422c750" providerId="LiveId" clId="{57452061-C22F-486D-8A64-758B9587D4B4}" dt="2024-04-18T08:07:03.378" v="1657" actId="20577"/>
          <ac:spMkLst>
            <pc:docMk/>
            <pc:sldMk cId="911327121" sldId="309"/>
            <ac:spMk id="3" creationId="{017C7E82-A9F4-5D64-CC84-D1983091BBBA}"/>
          </ac:spMkLst>
        </pc:spChg>
      </pc:sldChg>
      <pc:sldChg chg="modSp mod">
        <pc:chgData name="Marianna Capo" userId="775499519422c750" providerId="LiveId" clId="{57452061-C22F-486D-8A64-758B9587D4B4}" dt="2024-04-18T07:55:02.784" v="1599" actId="20577"/>
        <pc:sldMkLst>
          <pc:docMk/>
          <pc:sldMk cId="2517879563" sldId="310"/>
        </pc:sldMkLst>
        <pc:spChg chg="mod">
          <ac:chgData name="Marianna Capo" userId="775499519422c750" providerId="LiveId" clId="{57452061-C22F-486D-8A64-758B9587D4B4}" dt="2024-04-18T07:55:02.784" v="1599" actId="20577"/>
          <ac:spMkLst>
            <pc:docMk/>
            <pc:sldMk cId="2517879563" sldId="310"/>
            <ac:spMk id="3" creationId="{84548631-CF7A-0D6C-88D8-69C52B90633D}"/>
          </ac:spMkLst>
        </pc:spChg>
      </pc:sldChg>
      <pc:sldChg chg="modSp mod">
        <pc:chgData name="Marianna Capo" userId="775499519422c750" providerId="LiveId" clId="{57452061-C22F-486D-8A64-758B9587D4B4}" dt="2024-04-18T12:48:53.094" v="2103" actId="20577"/>
        <pc:sldMkLst>
          <pc:docMk/>
          <pc:sldMk cId="875495527" sldId="311"/>
        </pc:sldMkLst>
        <pc:spChg chg="mod">
          <ac:chgData name="Marianna Capo" userId="775499519422c750" providerId="LiveId" clId="{57452061-C22F-486D-8A64-758B9587D4B4}" dt="2024-04-18T12:48:53.094" v="2103" actId="20577"/>
          <ac:spMkLst>
            <pc:docMk/>
            <pc:sldMk cId="875495527" sldId="311"/>
            <ac:spMk id="3" creationId="{84548631-CF7A-0D6C-88D8-69C52B90633D}"/>
          </ac:spMkLst>
        </pc:spChg>
      </pc:sldChg>
      <pc:sldChg chg="modSp mod">
        <pc:chgData name="Marianna Capo" userId="775499519422c750" providerId="LiveId" clId="{57452061-C22F-486D-8A64-758B9587D4B4}" dt="2024-04-18T07:56:43.996" v="1605" actId="20577"/>
        <pc:sldMkLst>
          <pc:docMk/>
          <pc:sldMk cId="3442893327" sldId="312"/>
        </pc:sldMkLst>
        <pc:spChg chg="mod">
          <ac:chgData name="Marianna Capo" userId="775499519422c750" providerId="LiveId" clId="{57452061-C22F-486D-8A64-758B9587D4B4}" dt="2024-04-18T07:56:43.996" v="1605" actId="20577"/>
          <ac:spMkLst>
            <pc:docMk/>
            <pc:sldMk cId="3442893327" sldId="312"/>
            <ac:spMk id="3" creationId="{AC6AC0C5-3AB1-EAF2-B6E5-FC0045B8EBE7}"/>
          </ac:spMkLst>
        </pc:spChg>
      </pc:sldChg>
      <pc:sldChg chg="modSp mod ord">
        <pc:chgData name="Marianna Capo" userId="775499519422c750" providerId="LiveId" clId="{57452061-C22F-486D-8A64-758B9587D4B4}" dt="2024-04-18T08:45:05.886" v="2019" actId="20577"/>
        <pc:sldMkLst>
          <pc:docMk/>
          <pc:sldMk cId="2304738545" sldId="315"/>
        </pc:sldMkLst>
        <pc:spChg chg="mod">
          <ac:chgData name="Marianna Capo" userId="775499519422c750" providerId="LiveId" clId="{57452061-C22F-486D-8A64-758B9587D4B4}" dt="2024-04-18T08:45:05.886" v="2019" actId="20577"/>
          <ac:spMkLst>
            <pc:docMk/>
            <pc:sldMk cId="2304738545" sldId="315"/>
            <ac:spMk id="3" creationId="{9250C15E-9AD7-1FA0-38C7-DCF5E34BEA6E}"/>
          </ac:spMkLst>
        </pc:spChg>
      </pc:sldChg>
      <pc:sldChg chg="modSp mod">
        <pc:chgData name="Marianna Capo" userId="775499519422c750" providerId="LiveId" clId="{57452061-C22F-486D-8A64-758B9587D4B4}" dt="2024-04-18T07:35:20.744" v="1331" actId="20577"/>
        <pc:sldMkLst>
          <pc:docMk/>
          <pc:sldMk cId="511786796" sldId="316"/>
        </pc:sldMkLst>
        <pc:spChg chg="mod">
          <ac:chgData name="Marianna Capo" userId="775499519422c750" providerId="LiveId" clId="{57452061-C22F-486D-8A64-758B9587D4B4}" dt="2024-04-18T05:53:02.468" v="27" actId="20577"/>
          <ac:spMkLst>
            <pc:docMk/>
            <pc:sldMk cId="511786796" sldId="316"/>
            <ac:spMk id="2" creationId="{65EC4284-2D7E-5723-3F1A-3E9AC75A1C95}"/>
          </ac:spMkLst>
        </pc:spChg>
        <pc:spChg chg="mod">
          <ac:chgData name="Marianna Capo" userId="775499519422c750" providerId="LiveId" clId="{57452061-C22F-486D-8A64-758B9587D4B4}" dt="2024-04-18T07:35:20.744" v="1331" actId="20577"/>
          <ac:spMkLst>
            <pc:docMk/>
            <pc:sldMk cId="511786796" sldId="316"/>
            <ac:spMk id="3" creationId="{513E0890-13C6-4299-A218-DC18C35D72E7}"/>
          </ac:spMkLst>
        </pc:spChg>
      </pc:sldChg>
      <pc:sldChg chg="addSp modSp mod">
        <pc:chgData name="Marianna Capo" userId="775499519422c750" providerId="LiveId" clId="{57452061-C22F-486D-8A64-758B9587D4B4}" dt="2024-04-18T06:04:42.706" v="159" actId="20577"/>
        <pc:sldMkLst>
          <pc:docMk/>
          <pc:sldMk cId="4170090092" sldId="317"/>
        </pc:sldMkLst>
        <pc:spChg chg="mod">
          <ac:chgData name="Marianna Capo" userId="775499519422c750" providerId="LiveId" clId="{57452061-C22F-486D-8A64-758B9587D4B4}" dt="2024-04-18T06:04:42.706" v="159" actId="20577"/>
          <ac:spMkLst>
            <pc:docMk/>
            <pc:sldMk cId="4170090092" sldId="317"/>
            <ac:spMk id="3" creationId="{6B5B4C64-C2FA-841E-6DF8-AA49FBE53034}"/>
          </ac:spMkLst>
        </pc:spChg>
        <pc:spChg chg="add mod">
          <ac:chgData name="Marianna Capo" userId="775499519422c750" providerId="LiveId" clId="{57452061-C22F-486D-8A64-758B9587D4B4}" dt="2024-04-18T06:02:52.519" v="143" actId="20577"/>
          <ac:spMkLst>
            <pc:docMk/>
            <pc:sldMk cId="4170090092" sldId="317"/>
            <ac:spMk id="5" creationId="{2C61BB07-A5FA-8177-4AD8-B4B133051CDC}"/>
          </ac:spMkLst>
        </pc:spChg>
      </pc:sldChg>
      <pc:sldChg chg="modSp mod">
        <pc:chgData name="Marianna Capo" userId="775499519422c750" providerId="LiveId" clId="{57452061-C22F-486D-8A64-758B9587D4B4}" dt="2024-04-18T06:00:03.236" v="95" actId="20577"/>
        <pc:sldMkLst>
          <pc:docMk/>
          <pc:sldMk cId="933547921" sldId="318"/>
        </pc:sldMkLst>
        <pc:spChg chg="mod">
          <ac:chgData name="Marianna Capo" userId="775499519422c750" providerId="LiveId" clId="{57452061-C22F-486D-8A64-758B9587D4B4}" dt="2024-04-18T06:00:03.236" v="95" actId="20577"/>
          <ac:spMkLst>
            <pc:docMk/>
            <pc:sldMk cId="933547921" sldId="318"/>
            <ac:spMk id="3" creationId="{6B5B4C64-C2FA-841E-6DF8-AA49FBE53034}"/>
          </ac:spMkLst>
        </pc:spChg>
      </pc:sldChg>
      <pc:sldChg chg="modSp mod">
        <pc:chgData name="Marianna Capo" userId="775499519422c750" providerId="LiveId" clId="{57452061-C22F-486D-8A64-758B9587D4B4}" dt="2024-04-18T07:46:07.669" v="1503" actId="20577"/>
        <pc:sldMkLst>
          <pc:docMk/>
          <pc:sldMk cId="3001167992" sldId="319"/>
        </pc:sldMkLst>
        <pc:spChg chg="mod">
          <ac:chgData name="Marianna Capo" userId="775499519422c750" providerId="LiveId" clId="{57452061-C22F-486D-8A64-758B9587D4B4}" dt="2024-04-18T07:46:07.669" v="1503" actId="20577"/>
          <ac:spMkLst>
            <pc:docMk/>
            <pc:sldMk cId="3001167992" sldId="319"/>
            <ac:spMk id="3" creationId="{6B5B4C64-C2FA-841E-6DF8-AA49FBE53034}"/>
          </ac:spMkLst>
        </pc:spChg>
      </pc:sldChg>
      <pc:sldChg chg="modSp mod">
        <pc:chgData name="Marianna Capo" userId="775499519422c750" providerId="LiveId" clId="{57452061-C22F-486D-8A64-758B9587D4B4}" dt="2024-04-18T07:50:16.722" v="1505" actId="20577"/>
        <pc:sldMkLst>
          <pc:docMk/>
          <pc:sldMk cId="2950440143" sldId="320"/>
        </pc:sldMkLst>
        <pc:spChg chg="mod">
          <ac:chgData name="Marianna Capo" userId="775499519422c750" providerId="LiveId" clId="{57452061-C22F-486D-8A64-758B9587D4B4}" dt="2024-04-18T07:50:16.722" v="1505" actId="20577"/>
          <ac:spMkLst>
            <pc:docMk/>
            <pc:sldMk cId="2950440143" sldId="320"/>
            <ac:spMk id="3" creationId="{6B5B4C64-C2FA-841E-6DF8-AA49FBE53034}"/>
          </ac:spMkLst>
        </pc:spChg>
      </pc:sldChg>
      <pc:sldChg chg="modSp mod">
        <pc:chgData name="Marianna Capo" userId="775499519422c750" providerId="LiveId" clId="{57452061-C22F-486D-8A64-758B9587D4B4}" dt="2024-04-18T06:46:11.114" v="667" actId="20577"/>
        <pc:sldMkLst>
          <pc:docMk/>
          <pc:sldMk cId="787858622" sldId="321"/>
        </pc:sldMkLst>
        <pc:spChg chg="mod">
          <ac:chgData name="Marianna Capo" userId="775499519422c750" providerId="LiveId" clId="{57452061-C22F-486D-8A64-758B9587D4B4}" dt="2024-04-18T06:46:11.114" v="667" actId="20577"/>
          <ac:spMkLst>
            <pc:docMk/>
            <pc:sldMk cId="787858622" sldId="321"/>
            <ac:spMk id="3" creationId="{6B5B4C64-C2FA-841E-6DF8-AA49FBE53034}"/>
          </ac:spMkLst>
        </pc:spChg>
      </pc:sldChg>
      <pc:sldChg chg="modSp mod">
        <pc:chgData name="Marianna Capo" userId="775499519422c750" providerId="LiveId" clId="{57452061-C22F-486D-8A64-758B9587D4B4}" dt="2024-04-18T08:12:06.582" v="1678" actId="20577"/>
        <pc:sldMkLst>
          <pc:docMk/>
          <pc:sldMk cId="55337695" sldId="324"/>
        </pc:sldMkLst>
        <pc:spChg chg="mod">
          <ac:chgData name="Marianna Capo" userId="775499519422c750" providerId="LiveId" clId="{57452061-C22F-486D-8A64-758B9587D4B4}" dt="2024-04-18T08:12:06.582" v="1678" actId="20577"/>
          <ac:spMkLst>
            <pc:docMk/>
            <pc:sldMk cId="55337695" sldId="324"/>
            <ac:spMk id="3" creationId="{54DB0C80-0C4F-3E45-A658-11A88099B4E9}"/>
          </ac:spMkLst>
        </pc:spChg>
      </pc:sldChg>
      <pc:sldChg chg="modSp mod">
        <pc:chgData name="Marianna Capo" userId="775499519422c750" providerId="LiveId" clId="{57452061-C22F-486D-8A64-758B9587D4B4}" dt="2024-04-18T08:15:57.527" v="1781" actId="20577"/>
        <pc:sldMkLst>
          <pc:docMk/>
          <pc:sldMk cId="3246170056" sldId="325"/>
        </pc:sldMkLst>
        <pc:spChg chg="mod">
          <ac:chgData name="Marianna Capo" userId="775499519422c750" providerId="LiveId" clId="{57452061-C22F-486D-8A64-758B9587D4B4}" dt="2024-04-18T08:15:57.527" v="1781" actId="20577"/>
          <ac:spMkLst>
            <pc:docMk/>
            <pc:sldMk cId="3246170056" sldId="325"/>
            <ac:spMk id="2" creationId="{B156379F-E842-C407-6AD1-4824F2016026}"/>
          </ac:spMkLst>
        </pc:spChg>
        <pc:spChg chg="mod">
          <ac:chgData name="Marianna Capo" userId="775499519422c750" providerId="LiveId" clId="{57452061-C22F-486D-8A64-758B9587D4B4}" dt="2024-04-18T08:14:00.311" v="1733" actId="20577"/>
          <ac:spMkLst>
            <pc:docMk/>
            <pc:sldMk cId="3246170056" sldId="325"/>
            <ac:spMk id="3" creationId="{54DB0C80-0C4F-3E45-A658-11A88099B4E9}"/>
          </ac:spMkLst>
        </pc:spChg>
      </pc:sldChg>
      <pc:sldChg chg="modSp del mod">
        <pc:chgData name="Marianna Capo" userId="775499519422c750" providerId="LiveId" clId="{57452061-C22F-486D-8A64-758B9587D4B4}" dt="2024-04-18T06:04:52.533" v="160" actId="2696"/>
        <pc:sldMkLst>
          <pc:docMk/>
          <pc:sldMk cId="161123622" sldId="329"/>
        </pc:sldMkLst>
        <pc:spChg chg="mod">
          <ac:chgData name="Marianna Capo" userId="775499519422c750" providerId="LiveId" clId="{57452061-C22F-486D-8A64-758B9587D4B4}" dt="2024-04-18T06:01:29.396" v="113" actId="21"/>
          <ac:spMkLst>
            <pc:docMk/>
            <pc:sldMk cId="161123622" sldId="329"/>
            <ac:spMk id="3" creationId="{6B5B4C64-C2FA-841E-6DF8-AA49FBE53034}"/>
          </ac:spMkLst>
        </pc:spChg>
      </pc:sldChg>
      <pc:sldChg chg="modSp mod">
        <pc:chgData name="Marianna Capo" userId="775499519422c750" providerId="LiveId" clId="{57452061-C22F-486D-8A64-758B9587D4B4}" dt="2024-04-18T13:00:07.501" v="2223" actId="20577"/>
        <pc:sldMkLst>
          <pc:docMk/>
          <pc:sldMk cId="204817162" sldId="330"/>
        </pc:sldMkLst>
        <pc:spChg chg="mod">
          <ac:chgData name="Marianna Capo" userId="775499519422c750" providerId="LiveId" clId="{57452061-C22F-486D-8A64-758B9587D4B4}" dt="2024-04-18T08:16:29.483" v="1788" actId="20577"/>
          <ac:spMkLst>
            <pc:docMk/>
            <pc:sldMk cId="204817162" sldId="330"/>
            <ac:spMk id="2" creationId="{595CBD44-3D2B-9E95-EE2A-164EEB70821A}"/>
          </ac:spMkLst>
        </pc:spChg>
        <pc:spChg chg="mod">
          <ac:chgData name="Marianna Capo" userId="775499519422c750" providerId="LiveId" clId="{57452061-C22F-486D-8A64-758B9587D4B4}" dt="2024-04-18T13:00:07.501" v="2223" actId="20577"/>
          <ac:spMkLst>
            <pc:docMk/>
            <pc:sldMk cId="204817162" sldId="330"/>
            <ac:spMk id="3" creationId="{66D08FF1-CFB1-0E85-B945-6FAB18817806}"/>
          </ac:spMkLst>
        </pc:spChg>
      </pc:sldChg>
      <pc:sldChg chg="modSp new mod">
        <pc:chgData name="Marianna Capo" userId="775499519422c750" providerId="LiveId" clId="{57452061-C22F-486D-8A64-758B9587D4B4}" dt="2024-04-18T07:32:48.423" v="1292" actId="27636"/>
        <pc:sldMkLst>
          <pc:docMk/>
          <pc:sldMk cId="2313678603" sldId="332"/>
        </pc:sldMkLst>
        <pc:spChg chg="mod">
          <ac:chgData name="Marianna Capo" userId="775499519422c750" providerId="LiveId" clId="{57452061-C22F-486D-8A64-758B9587D4B4}" dt="2024-04-18T07:31:16.069" v="1265"/>
          <ac:spMkLst>
            <pc:docMk/>
            <pc:sldMk cId="2313678603" sldId="332"/>
            <ac:spMk id="2" creationId="{F668184C-96F7-1C7B-C9C8-1D4A0B99871A}"/>
          </ac:spMkLst>
        </pc:spChg>
        <pc:spChg chg="mod">
          <ac:chgData name="Marianna Capo" userId="775499519422c750" providerId="LiveId" clId="{57452061-C22F-486D-8A64-758B9587D4B4}" dt="2024-04-18T07:32:48.423" v="1292" actId="27636"/>
          <ac:spMkLst>
            <pc:docMk/>
            <pc:sldMk cId="2313678603" sldId="332"/>
            <ac:spMk id="3" creationId="{5AD51844-6092-3D61-A4E9-4D4713C5B66F}"/>
          </ac:spMkLst>
        </pc:spChg>
      </pc:sldChg>
      <pc:sldChg chg="modSp new mod">
        <pc:chgData name="Marianna Capo" userId="775499519422c750" providerId="LiveId" clId="{57452061-C22F-486D-8A64-758B9587D4B4}" dt="2024-04-18T13:02:36.840" v="2254" actId="20577"/>
        <pc:sldMkLst>
          <pc:docMk/>
          <pc:sldMk cId="410203949" sldId="333"/>
        </pc:sldMkLst>
        <pc:spChg chg="mod">
          <ac:chgData name="Marianna Capo" userId="775499519422c750" providerId="LiveId" clId="{57452061-C22F-486D-8A64-758B9587D4B4}" dt="2024-04-18T08:45:41.499" v="2049" actId="20577"/>
          <ac:spMkLst>
            <pc:docMk/>
            <pc:sldMk cId="410203949" sldId="333"/>
            <ac:spMk id="2" creationId="{20522AE0-E151-7B40-C776-8A549F012A51}"/>
          </ac:spMkLst>
        </pc:spChg>
        <pc:spChg chg="mod">
          <ac:chgData name="Marianna Capo" userId="775499519422c750" providerId="LiveId" clId="{57452061-C22F-486D-8A64-758B9587D4B4}" dt="2024-04-18T13:02:36.840" v="2254" actId="20577"/>
          <ac:spMkLst>
            <pc:docMk/>
            <pc:sldMk cId="410203949" sldId="333"/>
            <ac:spMk id="3" creationId="{25F02AE0-FD07-14FE-690E-4EB624F25A9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A28983-AEAC-475A-AF0F-6098F9DD4FA7}" type="datetimeFigureOut">
              <a:rPr lang="it-IT" smtClean="0"/>
              <a:t>26/04/2024</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6AAE49-99BB-49D5-9665-98F7638EF95A}" type="slidenum">
              <a:rPr lang="it-IT" smtClean="0"/>
              <a:t>‹N›</a:t>
            </a:fld>
            <a:endParaRPr lang="it-IT" dirty="0"/>
          </a:p>
        </p:txBody>
      </p:sp>
    </p:spTree>
    <p:extLst>
      <p:ext uri="{BB962C8B-B14F-4D97-AF65-F5344CB8AC3E}">
        <p14:creationId xmlns:p14="http://schemas.microsoft.com/office/powerpoint/2010/main" val="580318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2C7A2-FA36-45B8-A6F3-BBA639851B22}" type="datetimeFigureOut">
              <a:rPr lang="it-IT" noProof="0" smtClean="0"/>
              <a:t>26/04/2024</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2E2AB-FF03-44FC-B8BE-1EA7DD83A799}" type="slidenum">
              <a:rPr lang="it-IT" noProof="0" smtClean="0"/>
              <a:t>‹N›</a:t>
            </a:fld>
            <a:endParaRPr lang="it-IT" noProof="0" dirty="0"/>
          </a:p>
        </p:txBody>
      </p:sp>
    </p:spTree>
    <p:extLst>
      <p:ext uri="{BB962C8B-B14F-4D97-AF65-F5344CB8AC3E}">
        <p14:creationId xmlns:p14="http://schemas.microsoft.com/office/powerpoint/2010/main" val="6554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012E2AB-FF03-44FC-B8BE-1EA7DD83A799}" type="slidenum">
              <a:rPr lang="it-IT" smtClean="0"/>
              <a:t>1</a:t>
            </a:fld>
            <a:endParaRPr lang="it-IT" dirty="0"/>
          </a:p>
        </p:txBody>
      </p:sp>
    </p:spTree>
    <p:extLst>
      <p:ext uri="{BB962C8B-B14F-4D97-AF65-F5344CB8AC3E}">
        <p14:creationId xmlns:p14="http://schemas.microsoft.com/office/powerpoint/2010/main" val="148265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012E2AB-FF03-44FC-B8BE-1EA7DD83A799}" type="slidenum">
              <a:rPr lang="it-IT" smtClean="0"/>
              <a:t>2</a:t>
            </a:fld>
            <a:endParaRPr lang="it-IT" dirty="0"/>
          </a:p>
        </p:txBody>
      </p:sp>
    </p:spTree>
    <p:extLst>
      <p:ext uri="{BB962C8B-B14F-4D97-AF65-F5344CB8AC3E}">
        <p14:creationId xmlns:p14="http://schemas.microsoft.com/office/powerpoint/2010/main" val="370935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cxnSp>
        <p:nvCxnSpPr>
          <p:cNvPr id="9" name="Connettore dirit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DC280B37-DE10-454A-BD75-2C2E90E99AC3}" type="datetime1">
              <a:rPr lang="it-IT" noProof="0" smtClean="0"/>
              <a:t>26/04/2024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E655DA1-D41C-4280-A48B-837BB9DB8FB4}" type="datetime1">
              <a:rPr lang="it-IT" noProof="0" smtClean="0"/>
              <a:t>26/04/2024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1097280" y="4663440"/>
            <a:ext cx="10058400" cy="1143000"/>
          </a:xfrm>
        </p:spPr>
        <p:txBody>
          <a:bodyPr lIns="91440" rIns="91440" rtlCol="0" anchor="t" anchorCtr="0">
            <a:normAutofit/>
          </a:bodyPr>
          <a:lstStyle>
            <a:lvl1pPr marL="0" indent="0" rtl="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dirty="0"/>
              <a:t>FARE CLIC PER MODIFICARE GLI STILI DEL TESTO DELLO SCHEMA</a:t>
            </a:r>
          </a:p>
        </p:txBody>
      </p:sp>
      <p:cxnSp>
        <p:nvCxnSpPr>
          <p:cNvPr id="9" name="Connettore dirit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FA5403D4-50E2-4247-A951-C96EE08E2C98}" type="datetime1">
              <a:rPr lang="it-IT" noProof="0" smtClean="0"/>
              <a:t>26/04/2024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it-IT" noProof="0" dirty="0"/>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0E0667D1-04D2-454B-B5A0-D80C43E010FB}" type="datetime1">
              <a:rPr lang="it-IT" noProof="0" smtClean="0"/>
              <a:t>26/04/2024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it-IT" noProof="0" dirty="0"/>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097280"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515944"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69632A53-F44C-4A55-BCCC-5E2644F84319}" type="datetime1">
              <a:rPr lang="it-IT" noProof="0" smtClean="0"/>
              <a:t>26/04/2024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it-IT" noProof="0" dirty="0"/>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E225802E-23B0-47CD-9114-DFBEB8794EC5}" type="datetime1">
              <a:rPr lang="it-IT" noProof="0" smtClean="0"/>
              <a:t>26/04/2024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it-IT" noProof="0" dirty="0"/>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dat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2D15ADE1-9CD6-4796-8334-EEA021B724A3}" type="datetime1">
              <a:rPr lang="it-IT" noProof="0" smtClean="0"/>
              <a:t>26/04/2024</a:t>
            </a:fld>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it-IT" noProof="0" dirty="0"/>
          </a:p>
        </p:txBody>
      </p:sp>
      <p:sp>
        <p:nvSpPr>
          <p:cNvPr id="4" name="Segnaposto numero diapositiva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799"/>
            <a:ext cx="5928344" cy="5294757"/>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a:xfrm>
            <a:off x="643464" y="6446520"/>
            <a:ext cx="3517568" cy="365125"/>
          </a:xfrm>
        </p:spPr>
        <p:txBody>
          <a:bodyPr rtlCol="0"/>
          <a:lstStyle>
            <a:lvl1pPr algn="l">
              <a:defRPr/>
            </a:lvl1pPr>
          </a:lstStyle>
          <a:p>
            <a:pPr rtl="0"/>
            <a:fld id="{E649004C-3628-4A40-BBEA-9B499F202013}" type="datetime1">
              <a:rPr lang="it-IT" noProof="0" smtClean="0"/>
              <a:t>26/04/2024</a:t>
            </a:fld>
            <a:endParaRPr lang="it-IT" noProof="0" dirty="0"/>
          </a:p>
        </p:txBody>
      </p:sp>
      <p:sp>
        <p:nvSpPr>
          <p:cNvPr id="6" name="Segnaposto piè di pa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it-IT" noProof="0" dirty="0"/>
          </a:p>
        </p:txBody>
      </p:sp>
      <p:sp>
        <p:nvSpPr>
          <p:cNvPr id="7" name="Segnaposto numero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lvl1pPr>
          </a:lstStyle>
          <a:p>
            <a:pPr rtl="0"/>
            <a:fld id="{63A403EB-2C89-46CF-8BF5-B3DB9091A609}" type="datetime1">
              <a:rPr lang="it-IT" noProof="0" smtClean="0"/>
              <a:t>26/04/2024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p>
            <a:pPr algn="l"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C44BA004-748A-40DA-9EB8-A5118411F65D}" type="datetime1">
              <a:rPr lang="it-IT" noProof="0" smtClean="0"/>
              <a:t>26/04/2024</a:t>
            </a:fld>
            <a:endParaRPr lang="it-IT" noProof="0" dirty="0"/>
          </a:p>
        </p:txBody>
      </p:sp>
      <p:sp>
        <p:nvSpPr>
          <p:cNvPr id="5" name="Segnaposto piè di pa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it-IT" noProof="0" dirty="0"/>
          </a:p>
        </p:txBody>
      </p:sp>
      <p:sp>
        <p:nvSpPr>
          <p:cNvPr id="6" name="Segnaposto numero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pPr rtl="0"/>
            <a:fld id="{3A98EE3D-8CD1-4C3F-BD1C-C98C9596463C}" type="slidenum">
              <a:rPr lang="it-IT" noProof="0" smtClean="0"/>
              <a:t>‹N›</a:t>
            </a:fld>
            <a:endParaRPr lang="it-IT" noProof="0" dirty="0"/>
          </a:p>
        </p:txBody>
      </p:sp>
      <p:cxnSp>
        <p:nvCxnSpPr>
          <p:cNvPr id="10" name="Connettore dirit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ttangolo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prstClr val="white"/>
              </a:solidFill>
              <a:effectLst/>
              <a:uLnTx/>
              <a:uFillTx/>
              <a:latin typeface="Speak Pro" panose="020F0502020204030204"/>
              <a:ea typeface="+mn-ea"/>
              <a:cs typeface="+mn-cs"/>
            </a:endParaRPr>
          </a:p>
        </p:txBody>
      </p:sp>
      <p:sp>
        <p:nvSpPr>
          <p:cNvPr id="2" name="Titolo 1">
            <a:extLst>
              <a:ext uri="{FF2B5EF4-FFF2-40B4-BE49-F238E27FC236}">
                <a16:creationId xmlns:a16="http://schemas.microsoft.com/office/drawing/2014/main" id="{9AB2EA78-AEB3-469B-9025-3B17201A457B}"/>
              </a:ext>
            </a:extLst>
          </p:cNvPr>
          <p:cNvSpPr>
            <a:spLocks noGrp="1"/>
          </p:cNvSpPr>
          <p:nvPr>
            <p:ph type="ctrTitle"/>
          </p:nvPr>
        </p:nvSpPr>
        <p:spPr>
          <a:xfrm>
            <a:off x="6229978" y="1495336"/>
            <a:ext cx="5707465" cy="2335233"/>
          </a:xfrm>
        </p:spPr>
        <p:txBody>
          <a:bodyPr rtlCol="0">
            <a:noAutofit/>
          </a:bodyPr>
          <a:lstStyle/>
          <a:p>
            <a:pPr algn="ctr"/>
            <a:r>
              <a:rPr lang="it-IT" sz="3200" dirty="0"/>
              <a:t>I Laboratori Interattivi </a:t>
            </a:r>
            <a:br>
              <a:rPr lang="it-IT" sz="3200" dirty="0"/>
            </a:br>
            <a:r>
              <a:rPr lang="it-IT" sz="3200" dirty="0"/>
              <a:t>per la Promozione dell’Occupabilità: </a:t>
            </a:r>
            <a:br>
              <a:rPr lang="it-IT" sz="3200" dirty="0"/>
            </a:br>
            <a:r>
              <a:rPr lang="it-IT" sz="3200" dirty="0"/>
              <a:t>uno spazio-tempo per immaginare e progettare il futuro. </a:t>
            </a:r>
            <a:br>
              <a:rPr lang="it-IT" sz="3200" dirty="0"/>
            </a:br>
            <a:br>
              <a:rPr lang="it-IT" sz="3200" dirty="0"/>
            </a:br>
            <a:r>
              <a:rPr lang="it-IT" sz="3200" i="1" dirty="0"/>
              <a:t>La prospettiva psico-pedagogica</a:t>
            </a:r>
            <a:endParaRPr lang="it-IT" sz="3200" dirty="0"/>
          </a:p>
        </p:txBody>
      </p:sp>
      <p:sp>
        <p:nvSpPr>
          <p:cNvPr id="3" name="Sottotitolo 2">
            <a:extLst>
              <a:ext uri="{FF2B5EF4-FFF2-40B4-BE49-F238E27FC236}">
                <a16:creationId xmlns:a16="http://schemas.microsoft.com/office/drawing/2014/main" id="{255E1F2F-E259-4EA8-9FFD-3A10AF541859}"/>
              </a:ext>
            </a:extLst>
          </p:cNvPr>
          <p:cNvSpPr>
            <a:spLocks noGrp="1"/>
          </p:cNvSpPr>
          <p:nvPr>
            <p:ph type="subTitle" idx="1"/>
          </p:nvPr>
        </p:nvSpPr>
        <p:spPr>
          <a:xfrm>
            <a:off x="6380703" y="4455620"/>
            <a:ext cx="5556740" cy="1704015"/>
          </a:xfrm>
        </p:spPr>
        <p:txBody>
          <a:bodyPr rtlCol="0">
            <a:normAutofit/>
          </a:bodyPr>
          <a:lstStyle/>
          <a:p>
            <a:pPr algn="ctr" rtl="0"/>
            <a:r>
              <a:rPr lang="it-IT" sz="2000" dirty="0"/>
              <a:t>Dott.ssa </a:t>
            </a:r>
            <a:r>
              <a:rPr lang="it-IT" sz="2000" dirty="0" err="1"/>
              <a:t>marianna</a:t>
            </a:r>
            <a:r>
              <a:rPr lang="it-IT" sz="2000" dirty="0"/>
              <a:t> capo, pedagogista</a:t>
            </a:r>
          </a:p>
          <a:p>
            <a:pPr algn="ctr" rtl="0"/>
            <a:r>
              <a:rPr lang="it-IT" sz="2000" dirty="0"/>
              <a:t>Dott.ssa </a:t>
            </a:r>
            <a:r>
              <a:rPr lang="it-IT" sz="2000" dirty="0" err="1"/>
              <a:t>carmela</a:t>
            </a:r>
            <a:r>
              <a:rPr lang="it-IT" sz="2000" dirty="0"/>
              <a:t> </a:t>
            </a:r>
            <a:r>
              <a:rPr lang="it-IT" sz="2000" dirty="0" err="1"/>
              <a:t>vono</a:t>
            </a:r>
            <a:r>
              <a:rPr lang="it-IT" sz="2000" dirty="0"/>
              <a:t>,     psicologa</a:t>
            </a:r>
          </a:p>
        </p:txBody>
      </p:sp>
      <p:pic>
        <p:nvPicPr>
          <p:cNvPr id="6" name="Immagin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Connettore diritto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9EAC8E-970F-80B0-9DEB-29DB4CEDF7A9}"/>
              </a:ext>
            </a:extLst>
          </p:cNvPr>
          <p:cNvSpPr>
            <a:spLocks noGrp="1"/>
          </p:cNvSpPr>
          <p:nvPr>
            <p:ph type="title"/>
          </p:nvPr>
        </p:nvSpPr>
        <p:spPr/>
        <p:txBody>
          <a:bodyPr/>
          <a:lstStyle/>
          <a:p>
            <a:r>
              <a:rPr lang="it-IT" b="1" dirty="0">
                <a:solidFill>
                  <a:srgbClr val="0070C0"/>
                </a:solidFill>
              </a:rPr>
              <a:t>Gli obiettivi del Laboratorio Interattivo</a:t>
            </a:r>
          </a:p>
        </p:txBody>
      </p:sp>
      <p:sp>
        <p:nvSpPr>
          <p:cNvPr id="3" name="Segnaposto contenuto 2">
            <a:extLst>
              <a:ext uri="{FF2B5EF4-FFF2-40B4-BE49-F238E27FC236}">
                <a16:creationId xmlns:a16="http://schemas.microsoft.com/office/drawing/2014/main" id="{9C420AFA-18AD-82D6-5ED5-49E0F43692AA}"/>
              </a:ext>
            </a:extLst>
          </p:cNvPr>
          <p:cNvSpPr>
            <a:spLocks noGrp="1"/>
          </p:cNvSpPr>
          <p:nvPr>
            <p:ph idx="1"/>
          </p:nvPr>
        </p:nvSpPr>
        <p:spPr/>
        <p:txBody>
          <a:bodyPr/>
          <a:lstStyle/>
          <a:p>
            <a:r>
              <a:rPr lang="it-IT" dirty="0"/>
              <a:t>Il Laboratorio Interattivo si propone di accompagnare laureandi, laureati, dottorandi e dottori di ricerca e volontari del Servizio Civile Nazionale in un processo di </a:t>
            </a:r>
            <a:r>
              <a:rPr lang="it-IT" b="1" dirty="0"/>
              <a:t>sviluppo delle competenze necessarie per conseguire i propri obiettivi professionali e migliorare la propria competitività nel mercato del lavoro.</a:t>
            </a:r>
            <a:r>
              <a:rPr lang="it-IT" dirty="0"/>
              <a:t> In particolare, le attività laboratoriali sono finalizzate al </a:t>
            </a:r>
            <a:r>
              <a:rPr lang="it-IT" b="1" dirty="0"/>
              <a:t>riconoscimento, implementazione  e alla valorizzazione delle competenze trasversali </a:t>
            </a:r>
            <a:r>
              <a:rPr lang="it-IT" dirty="0"/>
              <a:t>per l'occupabilità, alla </a:t>
            </a:r>
            <a:r>
              <a:rPr lang="it-IT" b="1" dirty="0"/>
              <a:t>definizione di un progetto di sviluppo personale formativo e/o professionale </a:t>
            </a:r>
            <a:r>
              <a:rPr lang="it-IT" dirty="0"/>
              <a:t>in linea con le proprie aspirazioni/attitudini/vocazioni e </a:t>
            </a:r>
            <a:r>
              <a:rPr lang="it-IT" b="1" dirty="0"/>
              <a:t>all’implementazione della padronanza dei principali strumenti di self marketing</a:t>
            </a:r>
            <a:r>
              <a:rPr lang="it-IT" dirty="0"/>
              <a:t> (cv, lettera motivazionale, info-grafica, </a:t>
            </a:r>
            <a:r>
              <a:rPr lang="it-IT" dirty="0" err="1"/>
              <a:t>digital</a:t>
            </a:r>
            <a:r>
              <a:rPr lang="it-IT" dirty="0"/>
              <a:t> </a:t>
            </a:r>
            <a:r>
              <a:rPr lang="it-IT" dirty="0" err="1"/>
              <a:t>portrait</a:t>
            </a:r>
            <a:r>
              <a:rPr lang="it-IT" dirty="0"/>
              <a:t>).</a:t>
            </a:r>
          </a:p>
          <a:p>
            <a:r>
              <a:rPr lang="en-US" dirty="0"/>
              <a:t>“Learning to be a person in society: learning to be me” (Jarvis, 1987, 1992). </a:t>
            </a:r>
            <a:endParaRPr lang="it-IT" dirty="0"/>
          </a:p>
        </p:txBody>
      </p:sp>
    </p:spTree>
    <p:extLst>
      <p:ext uri="{BB962C8B-B14F-4D97-AF65-F5344CB8AC3E}">
        <p14:creationId xmlns:p14="http://schemas.microsoft.com/office/powerpoint/2010/main" val="49068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0ABD9-AB81-93CC-303A-86AB238EEED7}"/>
              </a:ext>
            </a:extLst>
          </p:cNvPr>
          <p:cNvSpPr>
            <a:spLocks noGrp="1"/>
          </p:cNvSpPr>
          <p:nvPr>
            <p:ph type="title"/>
          </p:nvPr>
        </p:nvSpPr>
        <p:spPr/>
        <p:txBody>
          <a:bodyPr/>
          <a:lstStyle/>
          <a:p>
            <a:r>
              <a:rPr lang="it-IT" b="1" dirty="0">
                <a:solidFill>
                  <a:srgbClr val="0070C0"/>
                </a:solidFill>
              </a:rPr>
              <a:t>Open Badge SPO</a:t>
            </a:r>
          </a:p>
        </p:txBody>
      </p:sp>
      <p:pic>
        <p:nvPicPr>
          <p:cNvPr id="4" name="Segnaposto contenuto 4">
            <a:extLst>
              <a:ext uri="{FF2B5EF4-FFF2-40B4-BE49-F238E27FC236}">
                <a16:creationId xmlns:a16="http://schemas.microsoft.com/office/drawing/2014/main" id="{FD444A9F-3F12-3F30-8788-8464F3797A4C}"/>
              </a:ext>
            </a:extLst>
          </p:cNvPr>
          <p:cNvPicPr>
            <a:picLocks noGrp="1" noChangeAspect="1"/>
          </p:cNvPicPr>
          <p:nvPr>
            <p:ph idx="1"/>
          </p:nvPr>
        </p:nvPicPr>
        <p:blipFill>
          <a:blip r:embed="rId2"/>
          <a:stretch>
            <a:fillRect/>
          </a:stretch>
        </p:blipFill>
        <p:spPr>
          <a:xfrm>
            <a:off x="4245769" y="2108200"/>
            <a:ext cx="3760788" cy="3760788"/>
          </a:xfrm>
        </p:spPr>
      </p:pic>
      <p:sp>
        <p:nvSpPr>
          <p:cNvPr id="6" name="CasellaDiTesto 5">
            <a:extLst>
              <a:ext uri="{FF2B5EF4-FFF2-40B4-BE49-F238E27FC236}">
                <a16:creationId xmlns:a16="http://schemas.microsoft.com/office/drawing/2014/main" id="{A39A87C1-4D63-C76E-CA3C-3672828A5649}"/>
              </a:ext>
            </a:extLst>
          </p:cNvPr>
          <p:cNvSpPr txBox="1"/>
          <p:nvPr/>
        </p:nvSpPr>
        <p:spPr>
          <a:xfrm>
            <a:off x="4566157" y="5868988"/>
            <a:ext cx="6097712" cy="369332"/>
          </a:xfrm>
          <a:prstGeom prst="rect">
            <a:avLst/>
          </a:prstGeom>
          <a:noFill/>
        </p:spPr>
        <p:txBody>
          <a:bodyPr wrap="square">
            <a:spAutoFit/>
          </a:bodyPr>
          <a:lstStyle/>
          <a:p>
            <a:r>
              <a:rPr lang="it-IT" dirty="0"/>
              <a:t>https://bestr.it/badge/show/2655</a:t>
            </a:r>
          </a:p>
        </p:txBody>
      </p:sp>
    </p:spTree>
    <p:extLst>
      <p:ext uri="{BB962C8B-B14F-4D97-AF65-F5344CB8AC3E}">
        <p14:creationId xmlns:p14="http://schemas.microsoft.com/office/powerpoint/2010/main" val="9462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BF1C13-CB7D-B190-24D6-6F9E4FB822B9}"/>
              </a:ext>
            </a:extLst>
          </p:cNvPr>
          <p:cNvSpPr>
            <a:spLocks noGrp="1"/>
          </p:cNvSpPr>
          <p:nvPr>
            <p:ph type="title"/>
          </p:nvPr>
        </p:nvSpPr>
        <p:spPr>
          <a:xfrm>
            <a:off x="1097280" y="286603"/>
            <a:ext cx="10058400" cy="1450757"/>
          </a:xfrm>
        </p:spPr>
        <p:txBody>
          <a:bodyPr anchor="b">
            <a:normAutofit/>
          </a:bodyPr>
          <a:lstStyle/>
          <a:p>
            <a:r>
              <a:rPr lang="it-IT" b="1" dirty="0">
                <a:solidFill>
                  <a:srgbClr val="0070C0"/>
                </a:solidFill>
              </a:rPr>
              <a:t>L’identità di apprendimento</a:t>
            </a:r>
            <a:endParaRPr lang="it-IT" dirty="0">
              <a:solidFill>
                <a:srgbClr val="0070C0"/>
              </a:solidFill>
            </a:endParaRPr>
          </a:p>
        </p:txBody>
      </p:sp>
      <p:sp>
        <p:nvSpPr>
          <p:cNvPr id="3" name="Segnaposto contenuto 2">
            <a:extLst>
              <a:ext uri="{FF2B5EF4-FFF2-40B4-BE49-F238E27FC236}">
                <a16:creationId xmlns:a16="http://schemas.microsoft.com/office/drawing/2014/main" id="{84548631-CF7A-0D6C-88D8-69C52B90633D}"/>
              </a:ext>
            </a:extLst>
          </p:cNvPr>
          <p:cNvSpPr>
            <a:spLocks noGrp="1"/>
          </p:cNvSpPr>
          <p:nvPr>
            <p:ph sz="half" idx="1"/>
          </p:nvPr>
        </p:nvSpPr>
        <p:spPr>
          <a:xfrm>
            <a:off x="1097280" y="2032765"/>
            <a:ext cx="5268930" cy="3748193"/>
          </a:xfrm>
        </p:spPr>
        <p:txBody>
          <a:bodyPr>
            <a:normAutofit lnSpcReduction="10000"/>
          </a:bodyPr>
          <a:lstStyle/>
          <a:p>
            <a:pPr marL="91440" marR="0" lvl="0" indent="-91440" defTabSz="914400" rtl="0" eaLnBrk="1" fontAlgn="auto" latinLnBrk="0" hangingPunct="1">
              <a:lnSpc>
                <a:spcPct val="100000"/>
              </a:lnSpc>
              <a:spcBef>
                <a:spcPts val="1200"/>
              </a:spcBef>
              <a:spcAft>
                <a:spcPts val="200"/>
              </a:spcAft>
              <a:buClr>
                <a:srgbClr val="579858"/>
              </a:buClr>
              <a:buSzPct val="100000"/>
              <a:buFont typeface="Calibri" panose="020F0502020204030204" pitchFamily="34" charset="0"/>
              <a:buChar char=" "/>
              <a:tabLst/>
              <a:defRPr/>
            </a:pPr>
            <a:r>
              <a:rPr kumimoji="0" lang="it-IT" b="0" i="0" u="none" strike="noStrike" kern="1200" cap="none" spc="0" normalizeH="0" baseline="0" noProof="0" dirty="0">
                <a:ln>
                  <a:noFill/>
                </a:ln>
                <a:effectLst/>
                <a:uLnTx/>
                <a:uFillTx/>
              </a:rPr>
              <a:t>L’identità di apprendimento  (</a:t>
            </a:r>
            <a:r>
              <a:rPr kumimoji="0" lang="it-IT" b="0" i="0" u="none" strike="noStrike" kern="1200" cap="none" spc="0" normalizeH="0" baseline="0" noProof="0" dirty="0" err="1">
                <a:ln>
                  <a:noFill/>
                </a:ln>
                <a:effectLst/>
                <a:uLnTx/>
                <a:uFillTx/>
              </a:rPr>
              <a:t>Kolb</a:t>
            </a:r>
            <a:r>
              <a:rPr kumimoji="0" lang="it-IT" b="0" i="0" u="none" strike="noStrike" kern="1200" cap="none" spc="0" normalizeH="0" baseline="0" noProof="0" dirty="0">
                <a:ln>
                  <a:noFill/>
                </a:ln>
                <a:effectLst/>
                <a:uLnTx/>
                <a:uFillTx/>
              </a:rPr>
              <a:t>, 1984; </a:t>
            </a:r>
            <a:r>
              <a:rPr kumimoji="0" lang="it-IT" b="0" i="0" u="none" strike="noStrike" kern="1200" cap="none" spc="0" normalizeH="0" baseline="0" noProof="0" dirty="0" err="1">
                <a:ln>
                  <a:noFill/>
                </a:ln>
                <a:effectLst/>
                <a:uLnTx/>
                <a:uFillTx/>
              </a:rPr>
              <a:t>Kolb</a:t>
            </a:r>
            <a:r>
              <a:rPr kumimoji="0" lang="it-IT" b="0" i="0" u="none" strike="noStrike" kern="1200" cap="none" spc="0" normalizeH="0" baseline="0" noProof="0" dirty="0">
                <a:ln>
                  <a:noFill/>
                </a:ln>
                <a:effectLst/>
                <a:uLnTx/>
                <a:uFillTx/>
              </a:rPr>
              <a:t> &amp; </a:t>
            </a:r>
            <a:r>
              <a:rPr kumimoji="0" lang="it-IT" b="0" i="0" u="none" strike="noStrike" kern="1200" cap="none" spc="0" normalizeH="0" baseline="0" noProof="0" dirty="0" err="1">
                <a:ln>
                  <a:noFill/>
                </a:ln>
                <a:effectLst/>
                <a:uLnTx/>
                <a:uFillTx/>
              </a:rPr>
              <a:t>Kolb</a:t>
            </a:r>
            <a:r>
              <a:rPr kumimoji="0" lang="it-IT" b="0" i="0" u="none" strike="noStrike" kern="1200" cap="none" spc="0" normalizeH="0" baseline="0" noProof="0" dirty="0">
                <a:ln>
                  <a:noFill/>
                </a:ln>
                <a:effectLst/>
                <a:uLnTx/>
                <a:uFillTx/>
              </a:rPr>
              <a:t>, 2009) o di persona che apprende (</a:t>
            </a:r>
            <a:r>
              <a:rPr kumimoji="0" lang="it-IT" b="0" i="0" u="none" strike="noStrike" kern="1200" cap="none" spc="0" normalizeH="0" baseline="0" noProof="0" dirty="0" err="1">
                <a:ln>
                  <a:noFill/>
                </a:ln>
                <a:effectLst/>
                <a:uLnTx/>
                <a:uFillTx/>
              </a:rPr>
              <a:t>Falsafi</a:t>
            </a:r>
            <a:r>
              <a:rPr kumimoji="0" lang="it-IT" b="0" i="0" u="none" strike="noStrike" kern="1200" cap="none" spc="0" normalizeH="0" baseline="0" noProof="0" dirty="0">
                <a:ln>
                  <a:noFill/>
                </a:ln>
                <a:effectLst/>
                <a:uLnTx/>
                <a:uFillTx/>
              </a:rPr>
              <a:t> e Call, 2011; </a:t>
            </a:r>
            <a:r>
              <a:rPr kumimoji="0" lang="it-IT" b="0" i="0" u="none" strike="noStrike" kern="1200" cap="none" spc="0" normalizeH="0" baseline="0" noProof="0" dirty="0" err="1">
                <a:ln>
                  <a:noFill/>
                </a:ln>
                <a:effectLst/>
                <a:uLnTx/>
                <a:uFillTx/>
              </a:rPr>
              <a:t>Molden</a:t>
            </a:r>
            <a:r>
              <a:rPr lang="it-IT" dirty="0"/>
              <a:t>, </a:t>
            </a:r>
            <a:r>
              <a:rPr lang="it-IT" dirty="0" err="1"/>
              <a:t>Dweek</a:t>
            </a:r>
            <a:r>
              <a:rPr lang="it-IT" dirty="0"/>
              <a:t>, 2006</a:t>
            </a:r>
            <a:r>
              <a:rPr kumimoji="0" lang="it-IT" b="0" i="0" u="none" strike="noStrike" kern="1200" cap="none" spc="0" normalizeH="0" baseline="0" noProof="0" dirty="0">
                <a:ln>
                  <a:noFill/>
                </a:ln>
                <a:effectLst/>
                <a:uLnTx/>
                <a:uFillTx/>
              </a:rPr>
              <a:t>) e si costruisce nel tempo attraverso una serie di step che vanno dall’acquisizione al consolidamento di un atteggiamento ed una specifica postura nei confronti delle esperienze di vita (</a:t>
            </a:r>
            <a:r>
              <a:rPr kumimoji="0" lang="it-IT" b="0" i="0" u="none" strike="noStrike" kern="1200" cap="none" spc="0" normalizeH="0" baseline="0" noProof="0" dirty="0" err="1">
                <a:ln>
                  <a:noFill/>
                </a:ln>
                <a:effectLst/>
                <a:uLnTx/>
                <a:uFillTx/>
              </a:rPr>
              <a:t>Josso</a:t>
            </a:r>
            <a:r>
              <a:rPr kumimoji="0" lang="it-IT" b="0" i="0" u="none" strike="noStrike" kern="1200" cap="none" spc="0" normalizeH="0" baseline="0" noProof="0" dirty="0">
                <a:ln>
                  <a:noFill/>
                </a:ln>
                <a:effectLst/>
                <a:uLnTx/>
                <a:uFillTx/>
              </a:rPr>
              <a:t>, 1991, 2000) ad un orientamento complessivamente più confidente verso l’apprendimento per arrivare infine ad ampliare la sfera di interesse e di azione passando da una focalizzazione su specifici contesti a una prospettiva che abbraccia tutte le esperienze di vita.</a:t>
            </a:r>
            <a:endParaRPr lang="it-IT" b="1" dirty="0"/>
          </a:p>
          <a:p>
            <a:pPr marL="91440" marR="0" lvl="0" indent="-91440" defTabSz="914400" rtl="0" eaLnBrk="1" fontAlgn="auto" latinLnBrk="0" hangingPunct="1">
              <a:lnSpc>
                <a:spcPct val="100000"/>
              </a:lnSpc>
              <a:spcBef>
                <a:spcPts val="1200"/>
              </a:spcBef>
              <a:spcAft>
                <a:spcPts val="200"/>
              </a:spcAft>
              <a:buClr>
                <a:srgbClr val="579858"/>
              </a:buClr>
              <a:buSzPct val="100000"/>
              <a:buFont typeface="Calibri" panose="020F0502020204030204" pitchFamily="34" charset="0"/>
              <a:buChar char=" "/>
              <a:tabLst/>
              <a:defRPr/>
            </a:pPr>
            <a:endParaRPr kumimoji="0" lang="it-IT" sz="1700" b="1" i="0" u="none" strike="noStrike" kern="1200" cap="none" spc="0" normalizeH="0" baseline="0" noProof="0" dirty="0">
              <a:ln>
                <a:noFill/>
              </a:ln>
              <a:effectLst/>
              <a:uLnTx/>
              <a:uFillTx/>
            </a:endParaRPr>
          </a:p>
          <a:p>
            <a:pPr>
              <a:lnSpc>
                <a:spcPct val="100000"/>
              </a:lnSpc>
            </a:pPr>
            <a:endParaRPr lang="it-IT" sz="1700" dirty="0"/>
          </a:p>
        </p:txBody>
      </p:sp>
      <p:pic>
        <p:nvPicPr>
          <p:cNvPr id="5" name="Immagine 4">
            <a:extLst>
              <a:ext uri="{FF2B5EF4-FFF2-40B4-BE49-F238E27FC236}">
                <a16:creationId xmlns:a16="http://schemas.microsoft.com/office/drawing/2014/main" id="{A1A02377-C526-6D21-DF04-272E03BAA849}"/>
              </a:ext>
            </a:extLst>
          </p:cNvPr>
          <p:cNvPicPr>
            <a:picLocks noChangeAspect="1"/>
          </p:cNvPicPr>
          <p:nvPr/>
        </p:nvPicPr>
        <p:blipFill>
          <a:blip r:embed="rId2"/>
          <a:stretch>
            <a:fillRect/>
          </a:stretch>
        </p:blipFill>
        <p:spPr>
          <a:xfrm>
            <a:off x="6454985" y="2628900"/>
            <a:ext cx="4310985" cy="2209800"/>
          </a:xfrm>
          <a:prstGeom prst="rect">
            <a:avLst/>
          </a:prstGeom>
        </p:spPr>
      </p:pic>
    </p:spTree>
    <p:extLst>
      <p:ext uri="{BB962C8B-B14F-4D97-AF65-F5344CB8AC3E}">
        <p14:creationId xmlns:p14="http://schemas.microsoft.com/office/powerpoint/2010/main" val="251787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BF1C13-CB7D-B190-24D6-6F9E4FB822B9}"/>
              </a:ext>
            </a:extLst>
          </p:cNvPr>
          <p:cNvSpPr>
            <a:spLocks noGrp="1"/>
          </p:cNvSpPr>
          <p:nvPr>
            <p:ph type="title"/>
          </p:nvPr>
        </p:nvSpPr>
        <p:spPr/>
        <p:txBody>
          <a:bodyPr/>
          <a:lstStyle/>
          <a:p>
            <a:r>
              <a:rPr lang="it-IT" sz="4800" b="1" dirty="0">
                <a:solidFill>
                  <a:srgbClr val="0070C0"/>
                </a:solidFill>
              </a:rPr>
              <a:t>L’identità narrativa</a:t>
            </a:r>
            <a:endParaRPr lang="it-IT" dirty="0"/>
          </a:p>
        </p:txBody>
      </p:sp>
      <p:sp>
        <p:nvSpPr>
          <p:cNvPr id="3" name="Segnaposto contenuto 2">
            <a:extLst>
              <a:ext uri="{FF2B5EF4-FFF2-40B4-BE49-F238E27FC236}">
                <a16:creationId xmlns:a16="http://schemas.microsoft.com/office/drawing/2014/main" id="{84548631-CF7A-0D6C-88D8-69C52B90633D}"/>
              </a:ext>
            </a:extLst>
          </p:cNvPr>
          <p:cNvSpPr>
            <a:spLocks noGrp="1"/>
          </p:cNvSpPr>
          <p:nvPr>
            <p:ph idx="1"/>
          </p:nvPr>
        </p:nvSpPr>
        <p:spPr>
          <a:xfrm>
            <a:off x="3062689" y="2515825"/>
            <a:ext cx="5706737" cy="3760891"/>
          </a:xfrm>
        </p:spPr>
        <p:txBody>
          <a:bodyPr/>
          <a:lstStyle/>
          <a:p>
            <a:pPr marL="91440" marR="0" lvl="0" indent="-91440" defTabSz="914400" rtl="0" eaLnBrk="1" fontAlgn="auto" latinLnBrk="0" hangingPunct="1">
              <a:lnSpc>
                <a:spcPct val="110000"/>
              </a:lnSpc>
              <a:spcBef>
                <a:spcPts val="1200"/>
              </a:spcBef>
              <a:spcAft>
                <a:spcPts val="200"/>
              </a:spcAft>
              <a:buClr>
                <a:srgbClr val="579858"/>
              </a:buClr>
              <a:buSzPct val="100000"/>
              <a:buFont typeface="Calibri" panose="020F0502020204030204" pitchFamily="34" charset="0"/>
              <a:buChar char=" "/>
              <a:tabLst/>
              <a:defRPr/>
            </a:pPr>
            <a:r>
              <a:rPr kumimoji="0" lang="it-IT" b="0" i="0" u="none" strike="noStrike" kern="1200" cap="none" spc="0" normalizeH="0" baseline="0" noProof="0" dirty="0">
                <a:ln>
                  <a:noFill/>
                </a:ln>
                <a:solidFill>
                  <a:prstClr val="black">
                    <a:lumMod val="75000"/>
                    <a:lumOff val="25000"/>
                  </a:prstClr>
                </a:solidFill>
                <a:effectLst/>
                <a:uLnTx/>
                <a:uFillTx/>
                <a:latin typeface="Speak Pro" panose="020F0502020204030204"/>
                <a:ea typeface="+mn-ea"/>
                <a:cs typeface="+mn-cs"/>
              </a:rPr>
              <a:t>L’identità narrativa è il prodotto di un processo insieme discorsivo, narrativo e riflessivo nella misura in cui gli individui non solo conoscono ed interpretano le proprie esperienze attraverso la formulazione di discorsi e di storie su di esse che vi conferiscono senso e significato, ma intercettano gli indicatori del sé (Bruner, 1996, 1997).</a:t>
            </a:r>
            <a:endParaRPr kumimoji="0" lang="it-IT" b="1" i="0" u="none" strike="noStrike" kern="1200" cap="none" spc="0" normalizeH="0" baseline="0" noProof="0" dirty="0">
              <a:ln>
                <a:noFill/>
              </a:ln>
              <a:solidFill>
                <a:srgbClr val="0070C0"/>
              </a:solidFill>
              <a:effectLst/>
              <a:uLnTx/>
              <a:uFillTx/>
              <a:latin typeface="Speak Pro" panose="020F0502020204030204"/>
              <a:ea typeface="+mn-ea"/>
              <a:cs typeface="+mn-cs"/>
            </a:endParaRPr>
          </a:p>
          <a:p>
            <a:endParaRPr lang="it-IT" dirty="0"/>
          </a:p>
        </p:txBody>
      </p:sp>
    </p:spTree>
    <p:extLst>
      <p:ext uri="{BB962C8B-B14F-4D97-AF65-F5344CB8AC3E}">
        <p14:creationId xmlns:p14="http://schemas.microsoft.com/office/powerpoint/2010/main" val="87549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7C7925-D968-B515-398A-05C0B4ADF26F}"/>
              </a:ext>
            </a:extLst>
          </p:cNvPr>
          <p:cNvSpPr>
            <a:spLocks noGrp="1"/>
          </p:cNvSpPr>
          <p:nvPr>
            <p:ph type="title"/>
          </p:nvPr>
        </p:nvSpPr>
        <p:spPr/>
        <p:txBody>
          <a:bodyPr/>
          <a:lstStyle/>
          <a:p>
            <a:r>
              <a:rPr lang="it-IT" b="1" dirty="0">
                <a:solidFill>
                  <a:srgbClr val="0070C0"/>
                </a:solidFill>
              </a:rPr>
              <a:t>Gli strumenti del Laboratorio Interattivo  </a:t>
            </a:r>
          </a:p>
        </p:txBody>
      </p:sp>
      <p:sp>
        <p:nvSpPr>
          <p:cNvPr id="3" name="Segnaposto contenuto 2">
            <a:extLst>
              <a:ext uri="{FF2B5EF4-FFF2-40B4-BE49-F238E27FC236}">
                <a16:creationId xmlns:a16="http://schemas.microsoft.com/office/drawing/2014/main" id="{AC6AC0C5-3AB1-EAF2-B6E5-FC0045B8EBE7}"/>
              </a:ext>
            </a:extLst>
          </p:cNvPr>
          <p:cNvSpPr>
            <a:spLocks noGrp="1"/>
          </p:cNvSpPr>
          <p:nvPr>
            <p:ph idx="1"/>
          </p:nvPr>
        </p:nvSpPr>
        <p:spPr/>
        <p:txBody>
          <a:bodyPr/>
          <a:lstStyle/>
          <a:p>
            <a:pPr marL="91440" marR="0" lvl="0" indent="-91440" algn="ctr" defTabSz="914400" rtl="0" eaLnBrk="1" fontAlgn="auto" latinLnBrk="0" hangingPunct="1">
              <a:lnSpc>
                <a:spcPct val="110000"/>
              </a:lnSpc>
              <a:spcBef>
                <a:spcPts val="1200"/>
              </a:spcBef>
              <a:spcAft>
                <a:spcPts val="200"/>
              </a:spcAft>
              <a:buClr>
                <a:srgbClr val="579858"/>
              </a:buClr>
              <a:buSzPct val="100000"/>
              <a:buFont typeface="Calibri" panose="020F0502020204030204" pitchFamily="34" charset="0"/>
              <a:buChar char=" "/>
              <a:tabLst/>
              <a:defRPr/>
            </a:pPr>
            <a:r>
              <a:rPr lang="it-IT" sz="2800" b="1" dirty="0">
                <a:solidFill>
                  <a:srgbClr val="0070C0"/>
                </a:solidFill>
                <a:latin typeface="Speak Pro" panose="020F0502020204030204"/>
              </a:rPr>
              <a:t>Il costrutto di occupabilità sostenibile</a:t>
            </a:r>
          </a:p>
          <a:p>
            <a:pPr marL="91440" marR="0" lvl="0" indent="-91440" defTabSz="914400" rtl="0" eaLnBrk="1" fontAlgn="auto" latinLnBrk="0" hangingPunct="1">
              <a:lnSpc>
                <a:spcPct val="110000"/>
              </a:lnSpc>
              <a:spcBef>
                <a:spcPts val="1200"/>
              </a:spcBef>
              <a:spcAft>
                <a:spcPts val="200"/>
              </a:spcAft>
              <a:buClr>
                <a:srgbClr val="579858"/>
              </a:buClr>
              <a:buSzPct val="100000"/>
              <a:buFont typeface="Calibri" panose="020F0502020204030204" pitchFamily="34" charset="0"/>
              <a:buChar char=" "/>
              <a:tabLst/>
              <a:defRPr/>
            </a:pPr>
            <a:r>
              <a:rPr lang="it-IT" dirty="0">
                <a:solidFill>
                  <a:prstClr val="black">
                    <a:lumMod val="75000"/>
                    <a:lumOff val="25000"/>
                  </a:prstClr>
                </a:solidFill>
                <a:latin typeface="Speak Pro" panose="020F0502020204030204"/>
              </a:rPr>
              <a:t>Il costrutto di occupabilità sostenibile è volto a riconoscere il potenziale di risorse interne del soggetto ovvero</a:t>
            </a:r>
            <a:r>
              <a:rPr lang="it-IT" dirty="0"/>
              <a:t> l’intreccio tra il capitale umano, sociale e psicologico della persona - mediato dalle variabili situazionali - che consente all’individuo di porsi/riproporsi nel mercato del lavoro con un personale progetto professionale aderente al contesto </a:t>
            </a:r>
            <a:r>
              <a:rPr lang="it-IT" sz="1600" dirty="0"/>
              <a:t>(Grimaldi, Porcelli, Rossi, 2014, 2015).</a:t>
            </a:r>
            <a:endParaRPr kumimoji="0" lang="it-IT" b="1" i="0" u="none" strike="noStrike" kern="1200" cap="none" spc="0" normalizeH="0" baseline="0" noProof="0" dirty="0">
              <a:ln>
                <a:noFill/>
              </a:ln>
              <a:solidFill>
                <a:srgbClr val="0070C0"/>
              </a:solidFill>
              <a:effectLst/>
              <a:uLnTx/>
              <a:uFillTx/>
              <a:latin typeface="Speak Pro" panose="020F0502020204030204"/>
              <a:ea typeface="+mn-ea"/>
              <a:cs typeface="+mn-cs"/>
            </a:endParaRPr>
          </a:p>
          <a:p>
            <a:endParaRPr lang="it-IT" dirty="0"/>
          </a:p>
        </p:txBody>
      </p:sp>
    </p:spTree>
    <p:extLst>
      <p:ext uri="{BB962C8B-B14F-4D97-AF65-F5344CB8AC3E}">
        <p14:creationId xmlns:p14="http://schemas.microsoft.com/office/powerpoint/2010/main" val="344289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7C7925-D968-B515-398A-05C0B4ADF26F}"/>
              </a:ext>
            </a:extLst>
          </p:cNvPr>
          <p:cNvSpPr>
            <a:spLocks noGrp="1"/>
          </p:cNvSpPr>
          <p:nvPr>
            <p:ph type="title"/>
          </p:nvPr>
        </p:nvSpPr>
        <p:spPr/>
        <p:txBody>
          <a:bodyPr/>
          <a:lstStyle/>
          <a:p>
            <a:r>
              <a:rPr lang="it-IT" b="1" dirty="0">
                <a:solidFill>
                  <a:srgbClr val="0070C0"/>
                </a:solidFill>
              </a:rPr>
              <a:t>Gli strumenti del Laboratorio Interattivo </a:t>
            </a:r>
          </a:p>
        </p:txBody>
      </p:sp>
      <p:sp>
        <p:nvSpPr>
          <p:cNvPr id="3" name="Segnaposto contenuto 2">
            <a:extLst>
              <a:ext uri="{FF2B5EF4-FFF2-40B4-BE49-F238E27FC236}">
                <a16:creationId xmlns:a16="http://schemas.microsoft.com/office/drawing/2014/main" id="{AC6AC0C5-3AB1-EAF2-B6E5-FC0045B8EBE7}"/>
              </a:ext>
            </a:extLst>
          </p:cNvPr>
          <p:cNvSpPr>
            <a:spLocks noGrp="1"/>
          </p:cNvSpPr>
          <p:nvPr>
            <p:ph idx="1"/>
          </p:nvPr>
        </p:nvSpPr>
        <p:spPr>
          <a:xfrm>
            <a:off x="1097280" y="2007718"/>
            <a:ext cx="10058400" cy="4091632"/>
          </a:xfrm>
        </p:spPr>
        <p:txBody>
          <a:bodyPr>
            <a:normAutofit fontScale="85000" lnSpcReduction="20000"/>
          </a:bodyPr>
          <a:lstStyle/>
          <a:p>
            <a:pPr marL="91440" marR="0" lvl="0" indent="-91440" algn="ctr" defTabSz="914400" rtl="0" eaLnBrk="1" fontAlgn="auto" latinLnBrk="0" hangingPunct="1">
              <a:lnSpc>
                <a:spcPct val="110000"/>
              </a:lnSpc>
              <a:spcBef>
                <a:spcPts val="1200"/>
              </a:spcBef>
              <a:spcAft>
                <a:spcPts val="200"/>
              </a:spcAft>
              <a:buClr>
                <a:srgbClr val="579858"/>
              </a:buClr>
              <a:buSzPct val="100000"/>
              <a:buFont typeface="Calibri" panose="020F0502020204030204" pitchFamily="34" charset="0"/>
              <a:buChar char=" "/>
              <a:tabLst/>
              <a:defRPr/>
            </a:pPr>
            <a:r>
              <a:rPr lang="it-IT" sz="3000" b="1" dirty="0">
                <a:solidFill>
                  <a:srgbClr val="0070C0"/>
                </a:solidFill>
                <a:latin typeface="Speak Pro" panose="020F0502020204030204"/>
              </a:rPr>
              <a:t>Le competenze trasversali</a:t>
            </a:r>
          </a:p>
          <a:p>
            <a:pPr marL="91440" marR="0" lvl="0" indent="-91440" defTabSz="914400" rtl="0" eaLnBrk="1" fontAlgn="auto" latinLnBrk="0" hangingPunct="1">
              <a:lnSpc>
                <a:spcPct val="110000"/>
              </a:lnSpc>
              <a:spcBef>
                <a:spcPts val="1200"/>
              </a:spcBef>
              <a:spcAft>
                <a:spcPts val="200"/>
              </a:spcAft>
              <a:buClr>
                <a:srgbClr val="579858"/>
              </a:buClr>
              <a:buSzPct val="100000"/>
              <a:buFont typeface="Calibri" panose="020F0502020204030204" pitchFamily="34" charset="0"/>
              <a:buChar char=" "/>
              <a:tabLst/>
              <a:defRPr/>
            </a:pPr>
            <a:r>
              <a:rPr lang="it-IT" sz="2400" dirty="0">
                <a:solidFill>
                  <a:prstClr val="black">
                    <a:lumMod val="75000"/>
                    <a:lumOff val="25000"/>
                  </a:prstClr>
                </a:solidFill>
                <a:latin typeface="Speak Pro" panose="020F0502020204030204"/>
              </a:rPr>
              <a:t>L’Unione Europea ha definito le competenze trasversali come quelle capacità che permettono al cittadino di agire consapevolmente in un contesto sociale profondamente complesso e di approntare le sfide poste da modelli organizzativi sempre più digitalizzati e interconnessi. Inoltre, il Consiglio Europeo (con la raccomandazione del 22 maggio 2018) ha riassunto in un’unica matrice le competenze trasversali, fornendo quindi un quadro completo e strutturato in base agli elementi di competenza specifici. Il quadro è organizzato secondo quattro diverse aree:</a:t>
            </a:r>
          </a:p>
          <a:p>
            <a:pPr marL="457200" marR="0" lvl="0" indent="-457200" defTabSz="914400" rtl="0" eaLnBrk="1" fontAlgn="auto" latinLnBrk="0" hangingPunct="1">
              <a:lnSpc>
                <a:spcPct val="110000"/>
              </a:lnSpc>
              <a:spcBef>
                <a:spcPts val="1200"/>
              </a:spcBef>
              <a:spcAft>
                <a:spcPts val="200"/>
              </a:spcAft>
              <a:buClr>
                <a:srgbClr val="579858"/>
              </a:buClr>
              <a:buSzPct val="100000"/>
              <a:buFont typeface="+mj-lt"/>
              <a:buAutoNum type="arabicPeriod"/>
              <a:tabLst/>
              <a:defRPr/>
            </a:pPr>
            <a:r>
              <a:rPr lang="it-IT" sz="2200" b="1" dirty="0">
                <a:solidFill>
                  <a:srgbClr val="0070C0"/>
                </a:solidFill>
                <a:latin typeface="Speak Pro" panose="020F0502020204030204"/>
              </a:rPr>
              <a:t>L</a:t>
            </a:r>
            <a:r>
              <a:rPr kumimoji="0" lang="it-IT" sz="2200" b="1" i="0" u="none" strike="noStrike" kern="1200" cap="none" spc="0" normalizeH="0" baseline="0" noProof="0" dirty="0">
                <a:ln>
                  <a:noFill/>
                </a:ln>
                <a:solidFill>
                  <a:srgbClr val="0070C0"/>
                </a:solidFill>
                <a:effectLst/>
                <a:uLnTx/>
                <a:uFillTx/>
                <a:latin typeface="Speak Pro" panose="020F0502020204030204"/>
                <a:ea typeface="+mn-ea"/>
                <a:cs typeface="+mn-cs"/>
              </a:rPr>
              <a:t>a competenza personale, sociale e capacità di imparare ad imparare;</a:t>
            </a:r>
          </a:p>
          <a:p>
            <a:pPr marL="457200" marR="0" lvl="0" indent="-457200" defTabSz="914400" rtl="0" eaLnBrk="1" fontAlgn="auto" latinLnBrk="0" hangingPunct="1">
              <a:lnSpc>
                <a:spcPct val="110000"/>
              </a:lnSpc>
              <a:spcBef>
                <a:spcPts val="1200"/>
              </a:spcBef>
              <a:spcAft>
                <a:spcPts val="200"/>
              </a:spcAft>
              <a:buClr>
                <a:srgbClr val="579858"/>
              </a:buClr>
              <a:buSzPct val="100000"/>
              <a:buFont typeface="+mj-lt"/>
              <a:buAutoNum type="arabicPeriod"/>
              <a:tabLst/>
              <a:defRPr/>
            </a:pPr>
            <a:r>
              <a:rPr lang="it-IT" sz="2200" b="1" dirty="0">
                <a:solidFill>
                  <a:srgbClr val="0070C0"/>
                </a:solidFill>
                <a:latin typeface="Speak Pro" panose="020F0502020204030204"/>
              </a:rPr>
              <a:t>La competenza in materia di cittadinanza;</a:t>
            </a:r>
          </a:p>
          <a:p>
            <a:pPr marL="457200" marR="0" lvl="0" indent="-457200" defTabSz="914400" rtl="0" eaLnBrk="1" fontAlgn="auto" latinLnBrk="0" hangingPunct="1">
              <a:lnSpc>
                <a:spcPct val="110000"/>
              </a:lnSpc>
              <a:spcBef>
                <a:spcPts val="1200"/>
              </a:spcBef>
              <a:spcAft>
                <a:spcPts val="200"/>
              </a:spcAft>
              <a:buClr>
                <a:srgbClr val="579858"/>
              </a:buClr>
              <a:buSzPct val="100000"/>
              <a:buFont typeface="+mj-lt"/>
              <a:buAutoNum type="arabicPeriod"/>
              <a:tabLst/>
              <a:defRPr/>
            </a:pPr>
            <a:r>
              <a:rPr lang="it-IT" sz="2200" b="1" dirty="0">
                <a:solidFill>
                  <a:srgbClr val="0070C0"/>
                </a:solidFill>
                <a:latin typeface="Speak Pro" panose="020F0502020204030204"/>
              </a:rPr>
              <a:t>La competenza imprenditoriale;</a:t>
            </a:r>
          </a:p>
          <a:p>
            <a:pPr marL="457200" marR="0" lvl="0" indent="-457200" defTabSz="914400" rtl="0" eaLnBrk="1" fontAlgn="auto" latinLnBrk="0" hangingPunct="1">
              <a:lnSpc>
                <a:spcPct val="110000"/>
              </a:lnSpc>
              <a:spcBef>
                <a:spcPts val="1200"/>
              </a:spcBef>
              <a:spcAft>
                <a:spcPts val="200"/>
              </a:spcAft>
              <a:buClr>
                <a:srgbClr val="579858"/>
              </a:buClr>
              <a:buSzPct val="100000"/>
              <a:buFont typeface="+mj-lt"/>
              <a:buAutoNum type="arabicPeriod"/>
              <a:tabLst/>
              <a:defRPr/>
            </a:pPr>
            <a:r>
              <a:rPr lang="it-IT" sz="2200" b="1" dirty="0">
                <a:solidFill>
                  <a:srgbClr val="0070C0"/>
                </a:solidFill>
                <a:latin typeface="Speak Pro" panose="020F0502020204030204"/>
              </a:rPr>
              <a:t>La competenza in materia di consapevolezza ed espressione culturale.</a:t>
            </a:r>
          </a:p>
        </p:txBody>
      </p:sp>
    </p:spTree>
    <p:extLst>
      <p:ext uri="{BB962C8B-B14F-4D97-AF65-F5344CB8AC3E}">
        <p14:creationId xmlns:p14="http://schemas.microsoft.com/office/powerpoint/2010/main" val="36303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2770F-4610-04F9-360F-3CBE830B3BBA}"/>
              </a:ext>
            </a:extLst>
          </p:cNvPr>
          <p:cNvSpPr>
            <a:spLocks noGrp="1"/>
          </p:cNvSpPr>
          <p:nvPr>
            <p:ph type="title"/>
          </p:nvPr>
        </p:nvSpPr>
        <p:spPr/>
        <p:txBody>
          <a:bodyPr/>
          <a:lstStyle/>
          <a:p>
            <a:r>
              <a:rPr lang="it-IT" b="1" dirty="0">
                <a:solidFill>
                  <a:srgbClr val="0070C0"/>
                </a:solidFill>
              </a:rPr>
              <a:t>Gli strumenti del Laboratorio Interattivo</a:t>
            </a:r>
          </a:p>
        </p:txBody>
      </p:sp>
      <p:sp>
        <p:nvSpPr>
          <p:cNvPr id="3" name="Segnaposto contenuto 2">
            <a:extLst>
              <a:ext uri="{FF2B5EF4-FFF2-40B4-BE49-F238E27FC236}">
                <a16:creationId xmlns:a16="http://schemas.microsoft.com/office/drawing/2014/main" id="{017C7E82-A9F4-5D64-CC84-D1983091BBBA}"/>
              </a:ext>
            </a:extLst>
          </p:cNvPr>
          <p:cNvSpPr>
            <a:spLocks noGrp="1"/>
          </p:cNvSpPr>
          <p:nvPr>
            <p:ph idx="1"/>
          </p:nvPr>
        </p:nvSpPr>
        <p:spPr>
          <a:xfrm>
            <a:off x="1097280" y="2108201"/>
            <a:ext cx="10058400" cy="4021294"/>
          </a:xfrm>
        </p:spPr>
        <p:txBody>
          <a:bodyPr>
            <a:normAutofit fontScale="85000" lnSpcReduction="20000"/>
          </a:bodyPr>
          <a:lstStyle/>
          <a:p>
            <a:pPr marL="91440" marR="0" lvl="0" indent="-91440" algn="ctr" defTabSz="914400" rtl="0" eaLnBrk="1" fontAlgn="auto" latinLnBrk="0" hangingPunct="1">
              <a:lnSpc>
                <a:spcPct val="110000"/>
              </a:lnSpc>
              <a:spcBef>
                <a:spcPts val="1200"/>
              </a:spcBef>
              <a:spcAft>
                <a:spcPts val="200"/>
              </a:spcAft>
              <a:buClr>
                <a:srgbClr val="579858"/>
              </a:buClr>
              <a:buSzPct val="100000"/>
              <a:buFont typeface="Calibri" panose="020F0502020204030204" pitchFamily="34" charset="0"/>
              <a:buChar char=" "/>
              <a:tabLst/>
              <a:defRPr/>
            </a:pPr>
            <a:r>
              <a:rPr kumimoji="0" lang="it-IT" sz="3300" b="1" i="0" u="none" strike="noStrike" kern="1200" cap="none" spc="0" normalizeH="0" baseline="0" noProof="0" dirty="0">
                <a:ln>
                  <a:noFill/>
                </a:ln>
                <a:solidFill>
                  <a:srgbClr val="0070C0"/>
                </a:solidFill>
                <a:effectLst/>
                <a:uLnTx/>
                <a:uFillTx/>
                <a:latin typeface="Speak Pro" panose="020F0502020204030204"/>
                <a:ea typeface="+mn-ea"/>
                <a:cs typeface="+mn-cs"/>
              </a:rPr>
              <a:t>Le key </a:t>
            </a:r>
            <a:r>
              <a:rPr kumimoji="0" lang="it-IT" sz="3300" b="1" i="0" u="none" strike="noStrike" kern="1200" cap="none" spc="0" normalizeH="0" baseline="0" noProof="0" dirty="0" err="1">
                <a:ln>
                  <a:noFill/>
                </a:ln>
                <a:solidFill>
                  <a:srgbClr val="0070C0"/>
                </a:solidFill>
                <a:effectLst/>
                <a:uLnTx/>
                <a:uFillTx/>
                <a:latin typeface="Speak Pro" panose="020F0502020204030204"/>
                <a:ea typeface="+mn-ea"/>
                <a:cs typeface="+mn-cs"/>
              </a:rPr>
              <a:t>competencies</a:t>
            </a:r>
            <a:endParaRPr kumimoji="0" lang="it-IT" sz="3300" b="1" i="0" u="none" strike="noStrike" kern="1200" cap="none" spc="0" normalizeH="0" baseline="0" noProof="0" dirty="0">
              <a:ln>
                <a:noFill/>
              </a:ln>
              <a:solidFill>
                <a:srgbClr val="0070C0"/>
              </a:solidFill>
              <a:effectLst/>
              <a:uLnTx/>
              <a:uFillTx/>
              <a:latin typeface="Speak Pro" panose="020F0502020204030204"/>
              <a:ea typeface="+mn-ea"/>
              <a:cs typeface="+mn-cs"/>
            </a:endParaRPr>
          </a:p>
          <a:p>
            <a:pPr marL="91440" marR="0" lvl="0" indent="-91440" defTabSz="914400" rtl="0" eaLnBrk="1" fontAlgn="auto" latinLnBrk="0" hangingPunct="1">
              <a:lnSpc>
                <a:spcPct val="110000"/>
              </a:lnSpc>
              <a:spcBef>
                <a:spcPts val="1200"/>
              </a:spcBef>
              <a:spcAft>
                <a:spcPts val="200"/>
              </a:spcAft>
              <a:buClr>
                <a:srgbClr val="579858"/>
              </a:buClr>
              <a:buSzPct val="100000"/>
              <a:buFont typeface="Calibri" panose="020F0502020204030204" pitchFamily="34" charset="0"/>
              <a:buChar char=" "/>
              <a:tabLst/>
              <a:defRPr/>
            </a:pPr>
            <a:r>
              <a:rPr lang="it-IT" sz="2400" dirty="0">
                <a:solidFill>
                  <a:prstClr val="black">
                    <a:lumMod val="75000"/>
                    <a:lumOff val="25000"/>
                  </a:prstClr>
                </a:solidFill>
                <a:latin typeface="Speak Pro" panose="020F0502020204030204"/>
              </a:rPr>
              <a:t>L’OCSE (2003) ha definito un framework per identificare le key </a:t>
            </a:r>
            <a:r>
              <a:rPr lang="it-IT" sz="2400" dirty="0" err="1">
                <a:solidFill>
                  <a:prstClr val="black">
                    <a:lumMod val="75000"/>
                    <a:lumOff val="25000"/>
                  </a:prstClr>
                </a:solidFill>
                <a:latin typeface="Speak Pro" panose="020F0502020204030204"/>
              </a:rPr>
              <a:t>competencies</a:t>
            </a:r>
            <a:r>
              <a:rPr lang="it-IT" sz="2400" dirty="0">
                <a:solidFill>
                  <a:prstClr val="black">
                    <a:lumMod val="75000"/>
                    <a:lumOff val="25000"/>
                  </a:prstClr>
                </a:solidFill>
                <a:latin typeface="Speak Pro" panose="020F0502020204030204"/>
              </a:rPr>
              <a:t> essenziali per sostenere una carriera di apprendimento continuo (</a:t>
            </a:r>
            <a:r>
              <a:rPr lang="it-IT" sz="2400" dirty="0" err="1">
                <a:solidFill>
                  <a:prstClr val="black">
                    <a:lumMod val="75000"/>
                    <a:lumOff val="25000"/>
                  </a:prstClr>
                </a:solidFill>
                <a:latin typeface="Speak Pro" panose="020F0502020204030204"/>
              </a:rPr>
              <a:t>Rychen</a:t>
            </a:r>
            <a:r>
              <a:rPr lang="it-IT" sz="2400" dirty="0">
                <a:solidFill>
                  <a:prstClr val="black">
                    <a:lumMod val="75000"/>
                    <a:lumOff val="25000"/>
                  </a:prstClr>
                </a:solidFill>
                <a:latin typeface="Speak Pro" panose="020F0502020204030204"/>
              </a:rPr>
              <a:t> e </a:t>
            </a:r>
            <a:r>
              <a:rPr lang="it-IT" sz="2400" dirty="0" err="1">
                <a:solidFill>
                  <a:prstClr val="black">
                    <a:lumMod val="75000"/>
                    <a:lumOff val="25000"/>
                  </a:prstClr>
                </a:solidFill>
                <a:latin typeface="Speak Pro" panose="020F0502020204030204"/>
              </a:rPr>
              <a:t>Salganik</a:t>
            </a:r>
            <a:r>
              <a:rPr lang="it-IT" sz="2400" dirty="0">
                <a:solidFill>
                  <a:prstClr val="black">
                    <a:lumMod val="75000"/>
                    <a:lumOff val="25000"/>
                  </a:prstClr>
                </a:solidFill>
                <a:latin typeface="Speak Pro" panose="020F0502020204030204"/>
              </a:rPr>
              <a:t>, 2001) in cui le </a:t>
            </a:r>
            <a:r>
              <a:rPr lang="it-IT" sz="2400" dirty="0" err="1">
                <a:solidFill>
                  <a:prstClr val="black">
                    <a:lumMod val="75000"/>
                    <a:lumOff val="25000"/>
                  </a:prstClr>
                </a:solidFill>
                <a:latin typeface="Speak Pro" panose="020F0502020204030204"/>
              </a:rPr>
              <a:t>competencies</a:t>
            </a:r>
            <a:r>
              <a:rPr lang="it-IT" sz="2400" dirty="0">
                <a:solidFill>
                  <a:prstClr val="black">
                    <a:lumMod val="75000"/>
                    <a:lumOff val="25000"/>
                  </a:prstClr>
                </a:solidFill>
                <a:latin typeface="Speak Pro" panose="020F0502020204030204"/>
              </a:rPr>
              <a:t> sono articolate in tre tipologie di categorie:</a:t>
            </a:r>
          </a:p>
          <a:p>
            <a:pPr marL="514350" indent="-514350">
              <a:buClr>
                <a:srgbClr val="579858"/>
              </a:buClr>
              <a:buFont typeface="+mj-lt"/>
              <a:buAutoNum type="arabicPeriod"/>
              <a:defRPr/>
            </a:pPr>
            <a:r>
              <a:rPr lang="it-IT" sz="2300" b="1" dirty="0">
                <a:solidFill>
                  <a:srgbClr val="0070C0"/>
                </a:solidFill>
                <a:latin typeface="Speak Pro" panose="020F0502020204030204"/>
              </a:rPr>
              <a:t>L</a:t>
            </a:r>
            <a:r>
              <a:rPr kumimoji="0" lang="it-IT" sz="2300" b="1" i="0" u="none" strike="noStrike" kern="1200" cap="none" spc="0" normalizeH="0" baseline="0" noProof="0" dirty="0">
                <a:ln>
                  <a:noFill/>
                </a:ln>
                <a:solidFill>
                  <a:srgbClr val="0070C0"/>
                </a:solidFill>
                <a:effectLst/>
                <a:uLnTx/>
                <a:uFillTx/>
                <a:latin typeface="Speak Pro" panose="020F0502020204030204"/>
                <a:ea typeface="+mn-ea"/>
                <a:cs typeface="+mn-cs"/>
              </a:rPr>
              <a:t>a capacità dell’individuo di utilizzare varie tipologie di strumenti quali conoscenze, linguaggi e tecnologie;</a:t>
            </a:r>
          </a:p>
          <a:p>
            <a:pPr marL="514350" indent="-514350">
              <a:buClr>
                <a:srgbClr val="579858"/>
              </a:buClr>
              <a:buFont typeface="+mj-lt"/>
              <a:buAutoNum type="arabicPeriod"/>
              <a:defRPr/>
            </a:pPr>
            <a:r>
              <a:rPr lang="it-IT" sz="2300" b="1" dirty="0">
                <a:solidFill>
                  <a:srgbClr val="0070C0"/>
                </a:solidFill>
                <a:latin typeface="Speak Pro" panose="020F0502020204030204"/>
              </a:rPr>
              <a:t>L</a:t>
            </a:r>
            <a:r>
              <a:rPr kumimoji="0" lang="it-IT" sz="2300" b="1" i="0" u="none" strike="noStrike" kern="1200" cap="none" spc="0" normalizeH="0" baseline="0" noProof="0" dirty="0">
                <a:ln>
                  <a:noFill/>
                </a:ln>
                <a:solidFill>
                  <a:srgbClr val="0070C0"/>
                </a:solidFill>
                <a:effectLst/>
                <a:uLnTx/>
                <a:uFillTx/>
                <a:latin typeface="Speak Pro" panose="020F0502020204030204"/>
                <a:ea typeface="+mn-ea"/>
                <a:cs typeface="+mn-cs"/>
              </a:rPr>
              <a:t>a capacità dell’individuo di interagire in gruppi eterogenei, relazionandosi con gli altri, cooperare e lavorare in gruppo; </a:t>
            </a:r>
          </a:p>
          <a:p>
            <a:pPr marL="514350" indent="-514350">
              <a:buClr>
                <a:srgbClr val="579858"/>
              </a:buClr>
              <a:buFont typeface="+mj-lt"/>
              <a:buAutoNum type="arabicPeriod"/>
              <a:defRPr/>
            </a:pPr>
            <a:r>
              <a:rPr lang="it-IT" sz="2300" b="1" dirty="0">
                <a:solidFill>
                  <a:srgbClr val="0070C0"/>
                </a:solidFill>
                <a:latin typeface="Speak Pro" panose="020F0502020204030204"/>
              </a:rPr>
              <a:t>L</a:t>
            </a:r>
            <a:r>
              <a:rPr kumimoji="0" lang="it-IT" sz="2300" b="1" i="0" u="none" strike="noStrike" kern="1200" cap="none" spc="0" normalizeH="0" baseline="0" noProof="0" dirty="0">
                <a:ln>
                  <a:noFill/>
                </a:ln>
                <a:solidFill>
                  <a:srgbClr val="0070C0"/>
                </a:solidFill>
                <a:effectLst/>
                <a:uLnTx/>
                <a:uFillTx/>
                <a:latin typeface="Speak Pro" panose="020F0502020204030204"/>
                <a:ea typeface="+mn-ea"/>
                <a:cs typeface="+mn-cs"/>
              </a:rPr>
              <a:t>a capacità di agire in modo autonomo, </a:t>
            </a:r>
            <a:r>
              <a:rPr lang="it-IT" sz="2300" b="1" dirty="0">
                <a:solidFill>
                  <a:srgbClr val="0070C0"/>
                </a:solidFill>
                <a:latin typeface="Speak Pro" panose="020F0502020204030204"/>
              </a:rPr>
              <a:t>ovvero </a:t>
            </a:r>
            <a:r>
              <a:rPr kumimoji="0" lang="it-IT" sz="2300" b="1" i="0" u="none" strike="noStrike" kern="1200" cap="none" spc="0" normalizeH="0" baseline="0" noProof="0" dirty="0">
                <a:ln>
                  <a:noFill/>
                </a:ln>
                <a:solidFill>
                  <a:srgbClr val="0070C0"/>
                </a:solidFill>
                <a:effectLst/>
                <a:uLnTx/>
                <a:uFillTx/>
                <a:latin typeface="Speak Pro" panose="020F0502020204030204"/>
                <a:ea typeface="+mn-ea"/>
                <a:cs typeface="+mn-cs"/>
              </a:rPr>
              <a:t>agire e posizionarsi all’interno di contesti di diversa ampiezza e complessità, elaborando e definendo piani e progetti di vita, riconoscendo e sostenendo diritti, interessi e bisogni (</a:t>
            </a:r>
            <a:r>
              <a:rPr kumimoji="0" lang="it-IT" sz="2300" b="1" i="0" u="none" strike="noStrike" kern="1200" cap="none" spc="0" normalizeH="0" baseline="0" noProof="0" dirty="0" err="1">
                <a:ln>
                  <a:noFill/>
                </a:ln>
                <a:solidFill>
                  <a:srgbClr val="0070C0"/>
                </a:solidFill>
                <a:effectLst/>
                <a:uLnTx/>
                <a:uFillTx/>
                <a:latin typeface="Speak Pro" panose="020F0502020204030204"/>
                <a:ea typeface="+mn-ea"/>
                <a:cs typeface="+mn-cs"/>
              </a:rPr>
              <a:t>Competency</a:t>
            </a:r>
            <a:r>
              <a:rPr kumimoji="0" lang="it-IT" sz="2300" b="1" i="0" u="none" strike="noStrike" kern="1200" cap="none" spc="0" normalizeH="0" baseline="0" noProof="0" dirty="0">
                <a:ln>
                  <a:noFill/>
                </a:ln>
                <a:solidFill>
                  <a:srgbClr val="0070C0"/>
                </a:solidFill>
                <a:effectLst/>
                <a:uLnTx/>
                <a:uFillTx/>
                <a:latin typeface="Speak Pro" panose="020F0502020204030204"/>
                <a:ea typeface="+mn-ea"/>
                <a:cs typeface="+mn-cs"/>
              </a:rPr>
              <a:t> 3B). </a:t>
            </a:r>
            <a:r>
              <a:rPr kumimoji="0" lang="it-IT" sz="2800" b="1" i="0" u="none" strike="noStrike" kern="1200" cap="none" spc="0" normalizeH="0" baseline="0" noProof="0" dirty="0">
                <a:ln>
                  <a:noFill/>
                </a:ln>
                <a:solidFill>
                  <a:srgbClr val="0070C0"/>
                </a:solidFill>
                <a:effectLst/>
                <a:uLnTx/>
                <a:uFillTx/>
                <a:latin typeface="Speak Pro" panose="020F0502020204030204"/>
                <a:ea typeface="+mn-ea"/>
                <a:cs typeface="+mn-cs"/>
              </a:rPr>
              <a:t> </a:t>
            </a:r>
          </a:p>
          <a:p>
            <a:endParaRPr lang="it-IT" dirty="0"/>
          </a:p>
        </p:txBody>
      </p:sp>
    </p:spTree>
    <p:extLst>
      <p:ext uri="{BB962C8B-B14F-4D97-AF65-F5344CB8AC3E}">
        <p14:creationId xmlns:p14="http://schemas.microsoft.com/office/powerpoint/2010/main" val="91132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56379F-E842-C407-6AD1-4824F2016026}"/>
              </a:ext>
            </a:extLst>
          </p:cNvPr>
          <p:cNvSpPr>
            <a:spLocks noGrp="1"/>
          </p:cNvSpPr>
          <p:nvPr>
            <p:ph type="title"/>
          </p:nvPr>
        </p:nvSpPr>
        <p:spPr/>
        <p:txBody>
          <a:bodyPr/>
          <a:lstStyle/>
          <a:p>
            <a:r>
              <a:rPr lang="it-IT" b="1" dirty="0">
                <a:solidFill>
                  <a:srgbClr val="0070C0"/>
                </a:solidFill>
              </a:rPr>
              <a:t>Il Laboratorio Interattivo </a:t>
            </a:r>
            <a:br>
              <a:rPr lang="it-IT" b="1" dirty="0">
                <a:solidFill>
                  <a:srgbClr val="0070C0"/>
                </a:solidFill>
              </a:rPr>
            </a:br>
            <a:r>
              <a:rPr lang="it-IT" b="1" dirty="0">
                <a:solidFill>
                  <a:srgbClr val="0070C0"/>
                </a:solidFill>
              </a:rPr>
              <a:t>per la Promozione dell’Occupabilità </a:t>
            </a:r>
          </a:p>
        </p:txBody>
      </p:sp>
      <p:sp>
        <p:nvSpPr>
          <p:cNvPr id="3" name="Segnaposto contenuto 2">
            <a:extLst>
              <a:ext uri="{FF2B5EF4-FFF2-40B4-BE49-F238E27FC236}">
                <a16:creationId xmlns:a16="http://schemas.microsoft.com/office/drawing/2014/main" id="{54DB0C80-0C4F-3E45-A658-11A88099B4E9}"/>
              </a:ext>
            </a:extLst>
          </p:cNvPr>
          <p:cNvSpPr>
            <a:spLocks noGrp="1"/>
          </p:cNvSpPr>
          <p:nvPr>
            <p:ph idx="1"/>
          </p:nvPr>
        </p:nvSpPr>
        <p:spPr/>
        <p:txBody>
          <a:bodyPr>
            <a:normAutofit/>
          </a:bodyPr>
          <a:lstStyle/>
          <a:p>
            <a:pPr marL="91440" marR="0" lvl="0" indent="-91440" algn="ctr" defTabSz="914400" rtl="0" eaLnBrk="1" fontAlgn="auto" latinLnBrk="0" hangingPunct="1">
              <a:lnSpc>
                <a:spcPct val="110000"/>
              </a:lnSpc>
              <a:spcBef>
                <a:spcPts val="1200"/>
              </a:spcBef>
              <a:spcAft>
                <a:spcPts val="200"/>
              </a:spcAft>
              <a:buClr>
                <a:srgbClr val="579858"/>
              </a:buClr>
              <a:buSzPct val="100000"/>
              <a:buFont typeface="Calibri" panose="020F0502020204030204" pitchFamily="34" charset="0"/>
              <a:buChar char=" "/>
              <a:tabLst/>
              <a:defRPr/>
            </a:pPr>
            <a:r>
              <a:rPr lang="it-IT" sz="2800" b="1" dirty="0">
                <a:solidFill>
                  <a:srgbClr val="0070C0"/>
                </a:solidFill>
                <a:latin typeface="Speak Pro" panose="020F0502020204030204"/>
              </a:rPr>
              <a:t>I dispositivi del Laboratorio Interattivo </a:t>
            </a:r>
          </a:p>
          <a:p>
            <a:pPr marL="514350" marR="0" lvl="0" indent="-514350" algn="ctr" defTabSz="914400" rtl="0" eaLnBrk="1" fontAlgn="auto" latinLnBrk="0" hangingPunct="1">
              <a:lnSpc>
                <a:spcPct val="110000"/>
              </a:lnSpc>
              <a:spcBef>
                <a:spcPts val="1200"/>
              </a:spcBef>
              <a:spcAft>
                <a:spcPts val="200"/>
              </a:spcAft>
              <a:buClr>
                <a:srgbClr val="579858"/>
              </a:buClr>
              <a:buSzPct val="100000"/>
              <a:buFont typeface="+mj-lt"/>
              <a:buAutoNum type="arabicPeriod"/>
              <a:tabLst/>
              <a:defRPr/>
            </a:pPr>
            <a:r>
              <a:rPr lang="it-IT" dirty="0">
                <a:solidFill>
                  <a:schemeClr val="tx1"/>
                </a:solidFill>
                <a:latin typeface="Speak Pro" panose="020F0502020204030204"/>
              </a:rPr>
              <a:t>Il questionario AVO GIOVANI;</a:t>
            </a:r>
          </a:p>
          <a:p>
            <a:pPr marL="514350" marR="0" lvl="0" indent="-514350" algn="ctr" defTabSz="914400" rtl="0" eaLnBrk="1" fontAlgn="auto" latinLnBrk="0" hangingPunct="1">
              <a:lnSpc>
                <a:spcPct val="110000"/>
              </a:lnSpc>
              <a:spcBef>
                <a:spcPts val="1200"/>
              </a:spcBef>
              <a:spcAft>
                <a:spcPts val="200"/>
              </a:spcAft>
              <a:buClr>
                <a:srgbClr val="579858"/>
              </a:buClr>
              <a:buSzPct val="100000"/>
              <a:buFont typeface="+mj-lt"/>
              <a:buAutoNum type="arabicPeriod"/>
              <a:tabLst/>
              <a:defRPr/>
            </a:pPr>
            <a:r>
              <a:rPr kumimoji="0" lang="it-IT" i="0" u="none" strike="noStrike" kern="1200" cap="none" spc="0" normalizeH="0" baseline="0" noProof="0" dirty="0">
                <a:ln>
                  <a:noFill/>
                </a:ln>
                <a:solidFill>
                  <a:schemeClr val="tx1"/>
                </a:solidFill>
                <a:effectLst/>
                <a:uLnTx/>
                <a:uFillTx/>
                <a:latin typeface="Speak Pro" panose="020F0502020204030204"/>
                <a:ea typeface="+mn-ea"/>
                <a:cs typeface="+mn-cs"/>
              </a:rPr>
              <a:t>Il questionario </a:t>
            </a:r>
            <a:r>
              <a:rPr kumimoji="0" lang="it-IT" i="0" u="none" strike="noStrike" kern="1200" cap="none" spc="0" normalizeH="0" baseline="0" noProof="0" dirty="0" err="1">
                <a:ln>
                  <a:noFill/>
                </a:ln>
                <a:solidFill>
                  <a:schemeClr val="tx1"/>
                </a:solidFill>
                <a:effectLst/>
                <a:uLnTx/>
                <a:uFillTx/>
                <a:latin typeface="Speak Pro" panose="020F0502020204030204"/>
                <a:ea typeface="+mn-ea"/>
                <a:cs typeface="+mn-cs"/>
              </a:rPr>
              <a:t>BdC</a:t>
            </a:r>
            <a:r>
              <a:rPr kumimoji="0" lang="it-IT" i="0" u="none" strike="noStrike" kern="1200" cap="none" spc="0" normalizeH="0" baseline="0" noProof="0" dirty="0">
                <a:ln>
                  <a:noFill/>
                </a:ln>
                <a:solidFill>
                  <a:schemeClr val="tx1"/>
                </a:solidFill>
                <a:effectLst/>
                <a:uLnTx/>
                <a:uFillTx/>
                <a:latin typeface="Speak Pro" panose="020F0502020204030204"/>
                <a:ea typeface="+mn-ea"/>
                <a:cs typeface="+mn-cs"/>
              </a:rPr>
              <a:t> (</a:t>
            </a:r>
            <a:r>
              <a:rPr lang="it-IT" dirty="0">
                <a:solidFill>
                  <a:schemeClr val="tx1"/>
                </a:solidFill>
                <a:latin typeface="Speak Pro" panose="020F0502020204030204"/>
              </a:rPr>
              <a:t>Bilancio di Competenze);</a:t>
            </a:r>
          </a:p>
          <a:p>
            <a:pPr marL="514350" marR="0" lvl="0" indent="-514350" algn="ctr" defTabSz="914400" rtl="0" eaLnBrk="1" fontAlgn="auto" latinLnBrk="0" hangingPunct="1">
              <a:lnSpc>
                <a:spcPct val="110000"/>
              </a:lnSpc>
              <a:spcBef>
                <a:spcPts val="1200"/>
              </a:spcBef>
              <a:spcAft>
                <a:spcPts val="200"/>
              </a:spcAft>
              <a:buClr>
                <a:srgbClr val="579858"/>
              </a:buClr>
              <a:buSzPct val="100000"/>
              <a:buFont typeface="+mj-lt"/>
              <a:buAutoNum type="arabicPeriod"/>
              <a:tabLst/>
              <a:defRPr/>
            </a:pPr>
            <a:r>
              <a:rPr lang="it-IT" dirty="0">
                <a:solidFill>
                  <a:schemeClr val="tx1"/>
                </a:solidFill>
                <a:latin typeface="Speak Pro" panose="020F0502020204030204"/>
              </a:rPr>
              <a:t>La mappa degli apprendimenti;</a:t>
            </a:r>
          </a:p>
          <a:p>
            <a:pPr marL="514350" marR="0" lvl="0" indent="-514350" algn="ctr" defTabSz="914400" rtl="0" eaLnBrk="1" fontAlgn="auto" latinLnBrk="0" hangingPunct="1">
              <a:lnSpc>
                <a:spcPct val="110000"/>
              </a:lnSpc>
              <a:spcBef>
                <a:spcPts val="1200"/>
              </a:spcBef>
              <a:spcAft>
                <a:spcPts val="200"/>
              </a:spcAft>
              <a:buClr>
                <a:srgbClr val="579858"/>
              </a:buClr>
              <a:buSzPct val="100000"/>
              <a:buFont typeface="+mj-lt"/>
              <a:buAutoNum type="arabicPeriod"/>
              <a:tabLst/>
              <a:defRPr/>
            </a:pPr>
            <a:r>
              <a:rPr kumimoji="0" lang="it-IT" i="0" u="none" strike="noStrike" kern="1200" cap="none" spc="0" normalizeH="0" baseline="0" noProof="0" dirty="0">
                <a:ln>
                  <a:noFill/>
                </a:ln>
                <a:solidFill>
                  <a:schemeClr val="tx1"/>
                </a:solidFill>
                <a:effectLst/>
                <a:uLnTx/>
                <a:uFillTx/>
                <a:latin typeface="Speak Pro" panose="020F0502020204030204"/>
                <a:ea typeface="+mn-ea"/>
                <a:cs typeface="+mn-cs"/>
              </a:rPr>
              <a:t>Zo</a:t>
            </a:r>
            <a:r>
              <a:rPr lang="it-IT" dirty="0" err="1">
                <a:solidFill>
                  <a:schemeClr val="tx1"/>
                </a:solidFill>
                <a:latin typeface="Speak Pro" panose="020F0502020204030204"/>
              </a:rPr>
              <a:t>om</a:t>
            </a:r>
            <a:r>
              <a:rPr lang="it-IT" dirty="0">
                <a:solidFill>
                  <a:schemeClr val="tx1"/>
                </a:solidFill>
                <a:latin typeface="Speak Pro" panose="020F0502020204030204"/>
              </a:rPr>
              <a:t>, le vignette per la </a:t>
            </a:r>
            <a:r>
              <a:rPr lang="it-IT" dirty="0" err="1">
                <a:solidFill>
                  <a:schemeClr val="tx1"/>
                </a:solidFill>
                <a:latin typeface="Speak Pro" panose="020F0502020204030204"/>
              </a:rPr>
              <a:t>ri</a:t>
            </a:r>
            <a:r>
              <a:rPr lang="it-IT" dirty="0">
                <a:solidFill>
                  <a:schemeClr val="tx1"/>
                </a:solidFill>
                <a:latin typeface="Speak Pro" panose="020F0502020204030204"/>
              </a:rPr>
              <a:t>-significazione delle esperienze;</a:t>
            </a:r>
          </a:p>
          <a:p>
            <a:pPr marL="514350" marR="0" lvl="0" indent="-514350" algn="ctr" defTabSz="914400" rtl="0" eaLnBrk="1" fontAlgn="auto" latinLnBrk="0" hangingPunct="1">
              <a:lnSpc>
                <a:spcPct val="110000"/>
              </a:lnSpc>
              <a:spcBef>
                <a:spcPts val="1200"/>
              </a:spcBef>
              <a:spcAft>
                <a:spcPts val="200"/>
              </a:spcAft>
              <a:buClr>
                <a:srgbClr val="579858"/>
              </a:buClr>
              <a:buSzPct val="100000"/>
              <a:buFont typeface="+mj-lt"/>
              <a:buAutoNum type="arabicPeriod"/>
              <a:tabLst/>
              <a:defRPr/>
            </a:pPr>
            <a:r>
              <a:rPr kumimoji="0" lang="it-IT" i="0" u="none" strike="noStrike" kern="1200" cap="none" spc="0" normalizeH="0" baseline="0" noProof="0" dirty="0">
                <a:ln>
                  <a:noFill/>
                </a:ln>
                <a:solidFill>
                  <a:schemeClr val="tx1"/>
                </a:solidFill>
                <a:effectLst/>
                <a:uLnTx/>
                <a:uFillTx/>
                <a:latin typeface="Speak Pro" panose="020F0502020204030204"/>
                <a:ea typeface="+mn-ea"/>
                <a:cs typeface="+mn-cs"/>
              </a:rPr>
              <a:t>Cv Europass e Digital </a:t>
            </a:r>
            <a:r>
              <a:rPr kumimoji="0" lang="it-IT" i="0" u="none" strike="noStrike" kern="1200" cap="none" spc="0" normalizeH="0" baseline="0" noProof="0" dirty="0" err="1">
                <a:ln>
                  <a:noFill/>
                </a:ln>
                <a:solidFill>
                  <a:schemeClr val="tx1"/>
                </a:solidFill>
                <a:effectLst/>
                <a:uLnTx/>
                <a:uFillTx/>
                <a:latin typeface="Speak Pro" panose="020F0502020204030204"/>
                <a:ea typeface="+mn-ea"/>
                <a:cs typeface="+mn-cs"/>
              </a:rPr>
              <a:t>Portrait</a:t>
            </a:r>
            <a:r>
              <a:rPr lang="it-IT" dirty="0">
                <a:solidFill>
                  <a:schemeClr val="tx1"/>
                </a:solidFill>
                <a:latin typeface="Speak Pro" panose="020F0502020204030204"/>
              </a:rPr>
              <a:t>;</a:t>
            </a:r>
            <a:endParaRPr kumimoji="0" lang="it-IT" i="0" u="none" strike="noStrike" kern="1200" cap="none" spc="0" normalizeH="0" baseline="0" noProof="0" dirty="0">
              <a:ln>
                <a:noFill/>
              </a:ln>
              <a:solidFill>
                <a:schemeClr val="tx1"/>
              </a:solidFill>
              <a:effectLst/>
              <a:uLnTx/>
              <a:uFillTx/>
              <a:latin typeface="Speak Pro" panose="020F0502020204030204"/>
              <a:ea typeface="+mn-ea"/>
              <a:cs typeface="+mn-cs"/>
            </a:endParaRPr>
          </a:p>
          <a:p>
            <a:pPr marL="514350" marR="0" lvl="0" indent="-514350" algn="ctr" defTabSz="914400" rtl="0" eaLnBrk="1" fontAlgn="auto" latinLnBrk="0" hangingPunct="1">
              <a:lnSpc>
                <a:spcPct val="110000"/>
              </a:lnSpc>
              <a:spcBef>
                <a:spcPts val="1200"/>
              </a:spcBef>
              <a:spcAft>
                <a:spcPts val="200"/>
              </a:spcAft>
              <a:buClr>
                <a:srgbClr val="579858"/>
              </a:buClr>
              <a:buSzPct val="100000"/>
              <a:buFont typeface="+mj-lt"/>
              <a:buAutoNum type="arabicPeriod"/>
              <a:tabLst/>
              <a:defRPr/>
            </a:pPr>
            <a:r>
              <a:rPr lang="it-IT" dirty="0">
                <a:solidFill>
                  <a:schemeClr val="tx1"/>
                </a:solidFill>
                <a:latin typeface="Speak Pro" panose="020F0502020204030204"/>
              </a:rPr>
              <a:t>Auto-promuoversi nel colloquio di lavoro;</a:t>
            </a:r>
            <a:endParaRPr kumimoji="0" lang="it-IT" i="0" u="none" strike="noStrike" kern="1200" cap="none" spc="0" normalizeH="0" baseline="0" noProof="0" dirty="0">
              <a:ln>
                <a:noFill/>
              </a:ln>
              <a:solidFill>
                <a:schemeClr val="tx1"/>
              </a:solidFill>
              <a:effectLst/>
              <a:uLnTx/>
              <a:uFillTx/>
              <a:latin typeface="Speak Pro" panose="020F0502020204030204"/>
              <a:ea typeface="+mn-ea"/>
              <a:cs typeface="+mn-cs"/>
            </a:endParaRPr>
          </a:p>
          <a:p>
            <a:endParaRPr lang="it-IT" dirty="0"/>
          </a:p>
        </p:txBody>
      </p:sp>
    </p:spTree>
    <p:extLst>
      <p:ext uri="{BB962C8B-B14F-4D97-AF65-F5344CB8AC3E}">
        <p14:creationId xmlns:p14="http://schemas.microsoft.com/office/powerpoint/2010/main" val="301554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56379F-E842-C407-6AD1-4824F2016026}"/>
              </a:ext>
            </a:extLst>
          </p:cNvPr>
          <p:cNvSpPr>
            <a:spLocks noGrp="1"/>
          </p:cNvSpPr>
          <p:nvPr>
            <p:ph type="title"/>
          </p:nvPr>
        </p:nvSpPr>
        <p:spPr/>
        <p:txBody>
          <a:bodyPr/>
          <a:lstStyle/>
          <a:p>
            <a:r>
              <a:rPr lang="it-IT" b="1" dirty="0">
                <a:solidFill>
                  <a:srgbClr val="0070C0"/>
                </a:solidFill>
              </a:rPr>
              <a:t>Il questionario AVO GIOVANI</a:t>
            </a:r>
          </a:p>
        </p:txBody>
      </p:sp>
      <p:sp>
        <p:nvSpPr>
          <p:cNvPr id="3" name="Segnaposto contenuto 2">
            <a:extLst>
              <a:ext uri="{FF2B5EF4-FFF2-40B4-BE49-F238E27FC236}">
                <a16:creationId xmlns:a16="http://schemas.microsoft.com/office/drawing/2014/main" id="{54DB0C80-0C4F-3E45-A658-11A88099B4E9}"/>
              </a:ext>
            </a:extLst>
          </p:cNvPr>
          <p:cNvSpPr>
            <a:spLocks noGrp="1"/>
          </p:cNvSpPr>
          <p:nvPr>
            <p:ph idx="1"/>
          </p:nvPr>
        </p:nvSpPr>
        <p:spPr>
          <a:xfrm>
            <a:off x="1097280" y="2108201"/>
            <a:ext cx="4998720" cy="3709795"/>
          </a:xfrm>
        </p:spPr>
        <p:txBody>
          <a:bodyPr>
            <a:normAutofit fontScale="92500" lnSpcReduction="20000"/>
          </a:bodyPr>
          <a:lstStyle/>
          <a:p>
            <a:r>
              <a:rPr lang="it-IT" sz="2200" dirty="0"/>
              <a:t>Questionario AVO Giovani - Potenziale interno di occupabilità, esplora le dimensioni che nel modello costituiscono le risorse personali che determinano il potenziale interno di occupabilità della persona: l’adattabilità professionale, articolata in 4 sotto-dimensioni, il coping, articolato nelle due classiche sotto-dimensioni, l’autoefficacia percepita nella ricerca del lavoro, articolata in 4 sotto-dimensioni, la percezione del mercato del lavoro, articolata in 4 sotto-dimensioni e le reti sociali e il sostegno percepito</a:t>
            </a:r>
            <a:r>
              <a:rPr lang="it-IT" dirty="0"/>
              <a:t>.</a:t>
            </a:r>
          </a:p>
        </p:txBody>
      </p:sp>
      <p:pic>
        <p:nvPicPr>
          <p:cNvPr id="5" name="Immagine 4" descr="Immagine che contiene testo, schermata, Carattere, cerchio">
            <a:extLst>
              <a:ext uri="{FF2B5EF4-FFF2-40B4-BE49-F238E27FC236}">
                <a16:creationId xmlns:a16="http://schemas.microsoft.com/office/drawing/2014/main" id="{AF1431EE-F66C-118D-7320-5AFB2F3D76DC}"/>
              </a:ext>
            </a:extLst>
          </p:cNvPr>
          <p:cNvPicPr>
            <a:picLocks noChangeAspect="1"/>
          </p:cNvPicPr>
          <p:nvPr/>
        </p:nvPicPr>
        <p:blipFill>
          <a:blip r:embed="rId2"/>
          <a:stretch>
            <a:fillRect/>
          </a:stretch>
        </p:blipFill>
        <p:spPr>
          <a:xfrm>
            <a:off x="6199043" y="2311357"/>
            <a:ext cx="5827663" cy="3124801"/>
          </a:xfrm>
          <a:prstGeom prst="rect">
            <a:avLst/>
          </a:prstGeom>
        </p:spPr>
      </p:pic>
    </p:spTree>
    <p:extLst>
      <p:ext uri="{BB962C8B-B14F-4D97-AF65-F5344CB8AC3E}">
        <p14:creationId xmlns:p14="http://schemas.microsoft.com/office/powerpoint/2010/main" val="4035572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56379F-E842-C407-6AD1-4824F2016026}"/>
              </a:ext>
            </a:extLst>
          </p:cNvPr>
          <p:cNvSpPr>
            <a:spLocks noGrp="1"/>
          </p:cNvSpPr>
          <p:nvPr>
            <p:ph type="title"/>
          </p:nvPr>
        </p:nvSpPr>
        <p:spPr/>
        <p:txBody>
          <a:bodyPr/>
          <a:lstStyle/>
          <a:p>
            <a:r>
              <a:rPr lang="it-IT" b="1" dirty="0">
                <a:solidFill>
                  <a:srgbClr val="0070C0"/>
                </a:solidFill>
              </a:rPr>
              <a:t>Il questionario </a:t>
            </a:r>
            <a:r>
              <a:rPr lang="it-IT" b="1" dirty="0" err="1">
                <a:solidFill>
                  <a:srgbClr val="0070C0"/>
                </a:solidFill>
              </a:rPr>
              <a:t>BdC</a:t>
            </a:r>
            <a:r>
              <a:rPr lang="it-IT" b="1" dirty="0">
                <a:solidFill>
                  <a:srgbClr val="0070C0"/>
                </a:solidFill>
              </a:rPr>
              <a:t> </a:t>
            </a:r>
            <a:br>
              <a:rPr lang="it-IT" b="1" dirty="0">
                <a:solidFill>
                  <a:srgbClr val="0070C0"/>
                </a:solidFill>
              </a:rPr>
            </a:br>
            <a:r>
              <a:rPr lang="it-IT" b="1" dirty="0">
                <a:solidFill>
                  <a:srgbClr val="0070C0"/>
                </a:solidFill>
              </a:rPr>
              <a:t>(Bilancio delle Competenze)</a:t>
            </a:r>
          </a:p>
        </p:txBody>
      </p:sp>
      <p:sp>
        <p:nvSpPr>
          <p:cNvPr id="3" name="Segnaposto contenuto 2">
            <a:extLst>
              <a:ext uri="{FF2B5EF4-FFF2-40B4-BE49-F238E27FC236}">
                <a16:creationId xmlns:a16="http://schemas.microsoft.com/office/drawing/2014/main" id="{54DB0C80-0C4F-3E45-A658-11A88099B4E9}"/>
              </a:ext>
            </a:extLst>
          </p:cNvPr>
          <p:cNvSpPr>
            <a:spLocks noGrp="1"/>
          </p:cNvSpPr>
          <p:nvPr>
            <p:ph idx="1"/>
          </p:nvPr>
        </p:nvSpPr>
        <p:spPr>
          <a:xfrm>
            <a:off x="6523390" y="2208685"/>
            <a:ext cx="5213085" cy="3760891"/>
          </a:xfrm>
        </p:spPr>
        <p:txBody>
          <a:bodyPr>
            <a:normAutofit fontScale="92500" lnSpcReduction="10000"/>
          </a:bodyPr>
          <a:lstStyle/>
          <a:p>
            <a:r>
              <a:rPr lang="it-IT" dirty="0" err="1"/>
              <a:t>BdC</a:t>
            </a:r>
            <a:r>
              <a:rPr lang="it-IT" dirty="0"/>
              <a:t> è un questionario di auto-valutazione delle competenze trasversali: il modello di bilancio adottato fa riferimento alle competenze delineate dall’</a:t>
            </a:r>
            <a:r>
              <a:rPr lang="it-IT" dirty="0" err="1"/>
              <a:t>European</a:t>
            </a:r>
            <a:r>
              <a:rPr lang="it-IT" dirty="0"/>
              <a:t> Qualificate Framework (EQF), le life skills delineate dall’OMS, le competenze chiave del progetto </a:t>
            </a:r>
            <a:r>
              <a:rPr lang="it-IT" dirty="0" err="1"/>
              <a:t>DeSeCo</a:t>
            </a:r>
            <a:r>
              <a:rPr lang="it-IT" dirty="0"/>
              <a:t> e il modello ISFOL. Ai partecipanti viene chiesto di rispondere ad una serie di 54 items e di collocarsi su una scala </a:t>
            </a:r>
            <a:r>
              <a:rPr lang="it-IT" dirty="0" err="1"/>
              <a:t>likert</a:t>
            </a:r>
            <a:r>
              <a:rPr lang="it-IT" dirty="0"/>
              <a:t> a 5 punti (da 1 «per niente» a 5 «moltissimo»). L’output di </a:t>
            </a:r>
            <a:r>
              <a:rPr lang="it-IT" dirty="0" err="1"/>
              <a:t>BdC</a:t>
            </a:r>
            <a:r>
              <a:rPr lang="it-IT" dirty="0"/>
              <a:t> corrisponde ad un profilo composta da 18 soft skills collocate su tre aree: risorse, livello intermedio e criticità.</a:t>
            </a:r>
          </a:p>
          <a:p>
            <a:endParaRPr lang="it-IT" dirty="0"/>
          </a:p>
        </p:txBody>
      </p:sp>
      <p:pic>
        <p:nvPicPr>
          <p:cNvPr id="5" name="Immagine 4" descr="Immagine che contiene testo, schermata, diagramma, design">
            <a:extLst>
              <a:ext uri="{FF2B5EF4-FFF2-40B4-BE49-F238E27FC236}">
                <a16:creationId xmlns:a16="http://schemas.microsoft.com/office/drawing/2014/main" id="{9DB04880-AF35-48E1-B8C3-A9BA89AE9F34}"/>
              </a:ext>
            </a:extLst>
          </p:cNvPr>
          <p:cNvPicPr>
            <a:picLocks noChangeAspect="1"/>
          </p:cNvPicPr>
          <p:nvPr/>
        </p:nvPicPr>
        <p:blipFill>
          <a:blip r:embed="rId2"/>
          <a:stretch>
            <a:fillRect/>
          </a:stretch>
        </p:blipFill>
        <p:spPr>
          <a:xfrm>
            <a:off x="711877" y="2035340"/>
            <a:ext cx="5811513" cy="4107580"/>
          </a:xfrm>
          <a:prstGeom prst="rect">
            <a:avLst/>
          </a:prstGeom>
        </p:spPr>
      </p:pic>
    </p:spTree>
    <p:extLst>
      <p:ext uri="{BB962C8B-B14F-4D97-AF65-F5344CB8AC3E}">
        <p14:creationId xmlns:p14="http://schemas.microsoft.com/office/powerpoint/2010/main" val="382484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rtlCol="0">
            <a:normAutofit/>
          </a:bodyPr>
          <a:lstStyle/>
          <a:p>
            <a:r>
              <a:rPr lang="it-IT" sz="4800" b="1" dirty="0">
                <a:solidFill>
                  <a:srgbClr val="0070C0"/>
                </a:solidFill>
              </a:rPr>
              <a:t>La «nostra» definizione di orientamento </a:t>
            </a:r>
            <a:endParaRPr lang="it-IT" dirty="0"/>
          </a:p>
        </p:txBody>
      </p:sp>
      <p:sp>
        <p:nvSpPr>
          <p:cNvPr id="5" name="Segnaposto contenuto 4">
            <a:extLst>
              <a:ext uri="{FF2B5EF4-FFF2-40B4-BE49-F238E27FC236}">
                <a16:creationId xmlns:a16="http://schemas.microsoft.com/office/drawing/2014/main" id="{92B2B4C6-4202-DD7A-B04C-6ED8AF0314F1}"/>
              </a:ext>
            </a:extLst>
          </p:cNvPr>
          <p:cNvSpPr>
            <a:spLocks noGrp="1"/>
          </p:cNvSpPr>
          <p:nvPr>
            <p:ph idx="1"/>
          </p:nvPr>
        </p:nvSpPr>
        <p:spPr/>
        <p:txBody>
          <a:bodyPr>
            <a:normAutofit/>
          </a:bodyPr>
          <a:lstStyle/>
          <a:p>
            <a:r>
              <a:rPr lang="it-IT" dirty="0"/>
              <a:t>«Quel processo volto a facilitare la conoscenza di sé, del contesto formativo, occupazionale, sociale, culturale ed economico di riferimento, delle strategie messe in atto per relazionarsi ed interagire con tali realtà, al fine di favorire la maturazione e lo sviluppo delle competenze necessarie per poter definire o ridefinire autonomamente obiettivi personali e professionali aderenti al contesto, elaborare o rielaborare un progetto di vita e di sostenere le scelte relative» (Orientamento permanente approvato in Conferenza Unificata il 20 dicembre 2012).</a:t>
            </a:r>
          </a:p>
        </p:txBody>
      </p:sp>
    </p:spTree>
    <p:extLst>
      <p:ext uri="{BB962C8B-B14F-4D97-AF65-F5344CB8AC3E}">
        <p14:creationId xmlns:p14="http://schemas.microsoft.com/office/powerpoint/2010/main" val="26552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56379F-E842-C407-6AD1-4824F2016026}"/>
              </a:ext>
            </a:extLst>
          </p:cNvPr>
          <p:cNvSpPr>
            <a:spLocks noGrp="1"/>
          </p:cNvSpPr>
          <p:nvPr>
            <p:ph type="title"/>
          </p:nvPr>
        </p:nvSpPr>
        <p:spPr>
          <a:xfrm>
            <a:off x="1097280" y="286603"/>
            <a:ext cx="10058400" cy="1450757"/>
          </a:xfrm>
        </p:spPr>
        <p:txBody>
          <a:bodyPr anchor="b">
            <a:normAutofit/>
          </a:bodyPr>
          <a:lstStyle/>
          <a:p>
            <a:r>
              <a:rPr lang="it-IT" b="1" dirty="0">
                <a:solidFill>
                  <a:srgbClr val="0070C0"/>
                </a:solidFill>
              </a:rPr>
              <a:t>La mappa degli apprendimenti</a:t>
            </a:r>
          </a:p>
        </p:txBody>
      </p:sp>
      <p:pic>
        <p:nvPicPr>
          <p:cNvPr id="5" name="Immagine 4" descr="Immagine che contiene testo, menu, lavagna, cartello&#10;&#10;Descrizione generata automaticamente">
            <a:extLst>
              <a:ext uri="{FF2B5EF4-FFF2-40B4-BE49-F238E27FC236}">
                <a16:creationId xmlns:a16="http://schemas.microsoft.com/office/drawing/2014/main" id="{A2C32549-B8B3-FFBC-ED5B-CEC6AA11D67A}"/>
              </a:ext>
            </a:extLst>
          </p:cNvPr>
          <p:cNvPicPr>
            <a:picLocks noChangeAspect="1"/>
          </p:cNvPicPr>
          <p:nvPr/>
        </p:nvPicPr>
        <p:blipFill>
          <a:blip r:embed="rId2"/>
          <a:stretch>
            <a:fillRect/>
          </a:stretch>
        </p:blipFill>
        <p:spPr>
          <a:xfrm>
            <a:off x="1097280" y="2332470"/>
            <a:ext cx="5159682" cy="3277219"/>
          </a:xfrm>
          <a:prstGeom prst="rect">
            <a:avLst/>
          </a:prstGeom>
          <a:noFill/>
        </p:spPr>
      </p:pic>
      <p:sp>
        <p:nvSpPr>
          <p:cNvPr id="3" name="Segnaposto contenuto 2">
            <a:extLst>
              <a:ext uri="{FF2B5EF4-FFF2-40B4-BE49-F238E27FC236}">
                <a16:creationId xmlns:a16="http://schemas.microsoft.com/office/drawing/2014/main" id="{54DB0C80-0C4F-3E45-A658-11A88099B4E9}"/>
              </a:ext>
            </a:extLst>
          </p:cNvPr>
          <p:cNvSpPr>
            <a:spLocks noGrp="1"/>
          </p:cNvSpPr>
          <p:nvPr>
            <p:ph sz="half" idx="2"/>
          </p:nvPr>
        </p:nvSpPr>
        <p:spPr>
          <a:xfrm>
            <a:off x="6515944" y="2120900"/>
            <a:ext cx="4639736" cy="3748194"/>
          </a:xfrm>
        </p:spPr>
        <p:txBody>
          <a:bodyPr>
            <a:normAutofit/>
          </a:bodyPr>
          <a:lstStyle/>
          <a:p>
            <a:pPr>
              <a:lnSpc>
                <a:spcPct val="100000"/>
              </a:lnSpc>
            </a:pPr>
            <a:r>
              <a:rPr lang="it-IT" dirty="0"/>
              <a:t>Il dispositivo «la mia mappa degli apprendimenti» (Capo, 2021) invita ogni studente e studentessa ad attivare uno sguardo panoramico rispetto alla propria vita, al proprio percorso formativo-professionale, creando una mappa grafica di tutti quei luoghi e contesti significativi che caratterizzano il proprio percorso biografico. </a:t>
            </a:r>
            <a:endParaRPr lang="it-IT" b="1" i="1" dirty="0"/>
          </a:p>
        </p:txBody>
      </p:sp>
    </p:spTree>
    <p:extLst>
      <p:ext uri="{BB962C8B-B14F-4D97-AF65-F5344CB8AC3E}">
        <p14:creationId xmlns:p14="http://schemas.microsoft.com/office/powerpoint/2010/main" val="5533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56379F-E842-C407-6AD1-4824F2016026}"/>
              </a:ext>
            </a:extLst>
          </p:cNvPr>
          <p:cNvSpPr>
            <a:spLocks noGrp="1"/>
          </p:cNvSpPr>
          <p:nvPr>
            <p:ph type="title"/>
          </p:nvPr>
        </p:nvSpPr>
        <p:spPr>
          <a:xfrm>
            <a:off x="903383" y="382448"/>
            <a:ext cx="10629441" cy="1450757"/>
          </a:xfrm>
        </p:spPr>
        <p:txBody>
          <a:bodyPr>
            <a:normAutofit/>
          </a:bodyPr>
          <a:lstStyle/>
          <a:p>
            <a:r>
              <a:rPr lang="it-IT" b="1" dirty="0">
                <a:solidFill>
                  <a:srgbClr val="0070C0"/>
                </a:solidFill>
              </a:rPr>
              <a:t>Zoom, le vignette per la </a:t>
            </a:r>
            <a:r>
              <a:rPr lang="it-IT" b="1" dirty="0" err="1">
                <a:solidFill>
                  <a:srgbClr val="0070C0"/>
                </a:solidFill>
              </a:rPr>
              <a:t>ri</a:t>
            </a:r>
            <a:r>
              <a:rPr lang="it-IT" b="1" dirty="0">
                <a:solidFill>
                  <a:srgbClr val="0070C0"/>
                </a:solidFill>
              </a:rPr>
              <a:t>-significazione delle esperienze (Agostini, Peterlini, et Al, 2023)</a:t>
            </a:r>
          </a:p>
        </p:txBody>
      </p:sp>
      <p:sp>
        <p:nvSpPr>
          <p:cNvPr id="3" name="Segnaposto contenuto 2">
            <a:extLst>
              <a:ext uri="{FF2B5EF4-FFF2-40B4-BE49-F238E27FC236}">
                <a16:creationId xmlns:a16="http://schemas.microsoft.com/office/drawing/2014/main" id="{54DB0C80-0C4F-3E45-A658-11A88099B4E9}"/>
              </a:ext>
            </a:extLst>
          </p:cNvPr>
          <p:cNvSpPr>
            <a:spLocks noGrp="1"/>
          </p:cNvSpPr>
          <p:nvPr>
            <p:ph idx="1"/>
          </p:nvPr>
        </p:nvSpPr>
        <p:spPr>
          <a:xfrm>
            <a:off x="7378759" y="2005150"/>
            <a:ext cx="4452601" cy="3760891"/>
          </a:xfrm>
        </p:spPr>
        <p:txBody>
          <a:bodyPr>
            <a:normAutofit fontScale="92500" lnSpcReduction="20000"/>
          </a:bodyPr>
          <a:lstStyle/>
          <a:p>
            <a:r>
              <a:rPr lang="it-IT" sz="2200" dirty="0"/>
              <a:t>Il dispositivo Zoom (Capo, 2021) rappresenta un’attività complementare alla mappa dei contesti di apprendimento, in quanto propone allo studente, a partire dall’individuazione dei propri luoghi di vita, di sceglierne uno o più di uno tra quelli particolarmente significativi e provare a «zoomare» su un’esperienza per «cercare l’invisibile o ciò che sfugge al raggio di possibilità della vista comune; ingrandire il frammento, scoprire reti e connessioni assolutamente impercettibili ad occhio nudo» </a:t>
            </a:r>
            <a:r>
              <a:rPr lang="it-IT" sz="1700" dirty="0"/>
              <a:t>(Demetrio, 2000, pag.86)</a:t>
            </a:r>
          </a:p>
        </p:txBody>
      </p:sp>
      <p:pic>
        <p:nvPicPr>
          <p:cNvPr id="5" name="Immagine 4" descr="Immagine che contiene testo, disegno, schizzo, Line art&#10;&#10;Descrizione generata automaticamente">
            <a:extLst>
              <a:ext uri="{FF2B5EF4-FFF2-40B4-BE49-F238E27FC236}">
                <a16:creationId xmlns:a16="http://schemas.microsoft.com/office/drawing/2014/main" id="{E7447E9A-8BE9-DE4C-DE49-0BF8200A9EEB}"/>
              </a:ext>
            </a:extLst>
          </p:cNvPr>
          <p:cNvPicPr>
            <a:picLocks noChangeAspect="1"/>
          </p:cNvPicPr>
          <p:nvPr/>
        </p:nvPicPr>
        <p:blipFill>
          <a:blip r:embed="rId2"/>
          <a:stretch>
            <a:fillRect/>
          </a:stretch>
        </p:blipFill>
        <p:spPr>
          <a:xfrm>
            <a:off x="490300" y="1973413"/>
            <a:ext cx="6888459" cy="3792628"/>
          </a:xfrm>
          <a:prstGeom prst="rect">
            <a:avLst/>
          </a:prstGeom>
        </p:spPr>
      </p:pic>
    </p:spTree>
    <p:extLst>
      <p:ext uri="{BB962C8B-B14F-4D97-AF65-F5344CB8AC3E}">
        <p14:creationId xmlns:p14="http://schemas.microsoft.com/office/powerpoint/2010/main" val="3246170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B7DB9B-B32A-3CB6-BDD3-3858D15403D3}"/>
              </a:ext>
            </a:extLst>
          </p:cNvPr>
          <p:cNvSpPr>
            <a:spLocks noGrp="1"/>
          </p:cNvSpPr>
          <p:nvPr>
            <p:ph type="title"/>
          </p:nvPr>
        </p:nvSpPr>
        <p:spPr/>
        <p:txBody>
          <a:bodyPr/>
          <a:lstStyle/>
          <a:p>
            <a:r>
              <a:rPr lang="it-IT" dirty="0">
                <a:solidFill>
                  <a:srgbClr val="0070C0"/>
                </a:solidFill>
              </a:rPr>
              <a:t>ZOOOOOM…</a:t>
            </a:r>
          </a:p>
        </p:txBody>
      </p:sp>
      <p:sp>
        <p:nvSpPr>
          <p:cNvPr id="3" name="Segnaposto contenuto 2">
            <a:extLst>
              <a:ext uri="{FF2B5EF4-FFF2-40B4-BE49-F238E27FC236}">
                <a16:creationId xmlns:a16="http://schemas.microsoft.com/office/drawing/2014/main" id="{9B0CECB6-CF55-E00F-A818-5C8D63E4A3E6}"/>
              </a:ext>
            </a:extLst>
          </p:cNvPr>
          <p:cNvSpPr>
            <a:spLocks noGrp="1"/>
          </p:cNvSpPr>
          <p:nvPr>
            <p:ph idx="1"/>
          </p:nvPr>
        </p:nvSpPr>
        <p:spPr>
          <a:xfrm>
            <a:off x="1097280" y="2009049"/>
            <a:ext cx="10516702" cy="4149380"/>
          </a:xfrm>
        </p:spPr>
        <p:txBody>
          <a:bodyPr>
            <a:noAutofit/>
          </a:bodyPr>
          <a:lstStyle/>
          <a:p>
            <a:r>
              <a:rPr lang="it-IT" sz="2600" b="1" dirty="0">
                <a:solidFill>
                  <a:srgbClr val="0070C0"/>
                </a:solidFill>
              </a:rPr>
              <a:t>Un interesse trasformativo…</a:t>
            </a:r>
          </a:p>
          <a:p>
            <a:r>
              <a:rPr lang="it-IT" sz="1900" dirty="0"/>
              <a:t>Partendo proprio dai primi anni in cui mi sono approcciato alla musica ed al mio strumento principale, la chitarra, mi sono ritrovato a dover imparare un linguaggio tutto nuovo e, soprattutto, ad apprendere e ad ascoltare con più attenzione; ho dovuto, appunto, imparare ad imparare, in quanto approcciarsi alla musica porta a dover apprendere ed acquisire un linguaggio tutto nuovo, come se dovessimo imparare una lingua straniera, inoltre anche l’approccio è diverso, perché in alcuni casi bisogna aprire anche la mente a diverse culture, sensibilità quando si studiano alcuni generi/movimenti musicali e/o musicisti. […] Ho, inoltre, appreso a essere di supporto partecipando e diventando parte attiva della band, attraverso la composizione di brani, valorizzando, quindi, ulteriormente le mie capacità. […] Iniziando, in seguito, a suonare dal vivo ho appreso, sempre di più, a comunicare efficacemente con la musica grazie a un linguaggio che è verbale- dico questo riferendomi al fatto di cantare i testi delle canzoni, come anche il relazionarsi con il pubblico- ma che si basa anche su simbolismi e sulla melodia stessa delle canzoni.</a:t>
            </a:r>
          </a:p>
        </p:txBody>
      </p:sp>
    </p:spTree>
    <p:extLst>
      <p:ext uri="{BB962C8B-B14F-4D97-AF65-F5344CB8AC3E}">
        <p14:creationId xmlns:p14="http://schemas.microsoft.com/office/powerpoint/2010/main" val="1026725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B920D2-8C7A-977A-C4A7-FAFCA39F7FBC}"/>
              </a:ext>
            </a:extLst>
          </p:cNvPr>
          <p:cNvSpPr>
            <a:spLocks noGrp="1"/>
          </p:cNvSpPr>
          <p:nvPr>
            <p:ph type="title"/>
          </p:nvPr>
        </p:nvSpPr>
        <p:spPr/>
        <p:txBody>
          <a:bodyPr/>
          <a:lstStyle/>
          <a:p>
            <a:r>
              <a:rPr lang="it-IT" dirty="0">
                <a:solidFill>
                  <a:srgbClr val="0070C0"/>
                </a:solidFill>
              </a:rPr>
              <a:t>ZOOOOOM…</a:t>
            </a:r>
          </a:p>
        </p:txBody>
      </p:sp>
      <p:sp>
        <p:nvSpPr>
          <p:cNvPr id="3" name="Segnaposto contenuto 2">
            <a:extLst>
              <a:ext uri="{FF2B5EF4-FFF2-40B4-BE49-F238E27FC236}">
                <a16:creationId xmlns:a16="http://schemas.microsoft.com/office/drawing/2014/main" id="{544CC768-1784-2924-8FE6-1810E263850F}"/>
              </a:ext>
            </a:extLst>
          </p:cNvPr>
          <p:cNvSpPr>
            <a:spLocks noGrp="1"/>
          </p:cNvSpPr>
          <p:nvPr>
            <p:ph idx="1"/>
          </p:nvPr>
        </p:nvSpPr>
        <p:spPr/>
        <p:txBody>
          <a:bodyPr>
            <a:normAutofit/>
          </a:bodyPr>
          <a:lstStyle/>
          <a:p>
            <a:r>
              <a:rPr lang="it-IT" dirty="0"/>
              <a:t>[…] Sul palco ho imparato a gestire sia le emozioni che lo stress: la musica è sì talento e tecnica, ma è principalmente emozione, e riuscire a non farsi divorare da ciò che una canzone suscita in noi, soprattutto quando siamo noi a suonarla e cantarla, non è affatto facile, ma con il tempo ho imparato a gestire, usare nel giusto modo quelle emozioni (che siano la tristezza, la rabbia o la felicità) per dare forza alle mie canzoni ed in particolare alla mia voce, per arrivare meglio all’altro, coinvolgendolo emotivamente nella mia performance musicale.. (Andrea, Studente in Professione Sanitarie)</a:t>
            </a:r>
          </a:p>
        </p:txBody>
      </p:sp>
    </p:spTree>
    <p:extLst>
      <p:ext uri="{BB962C8B-B14F-4D97-AF65-F5344CB8AC3E}">
        <p14:creationId xmlns:p14="http://schemas.microsoft.com/office/powerpoint/2010/main" val="83223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56379F-E842-C407-6AD1-4824F2016026}"/>
              </a:ext>
            </a:extLst>
          </p:cNvPr>
          <p:cNvSpPr>
            <a:spLocks noGrp="1"/>
          </p:cNvSpPr>
          <p:nvPr>
            <p:ph type="title"/>
          </p:nvPr>
        </p:nvSpPr>
        <p:spPr/>
        <p:txBody>
          <a:bodyPr/>
          <a:lstStyle/>
          <a:p>
            <a:r>
              <a:rPr lang="pt-BR" b="1" dirty="0">
                <a:solidFill>
                  <a:srgbClr val="0070C0"/>
                </a:solidFill>
              </a:rPr>
              <a:t>Cv Europass e Digital Portrait</a:t>
            </a:r>
            <a:endParaRPr lang="it-IT" b="1" dirty="0">
              <a:solidFill>
                <a:srgbClr val="0070C0"/>
              </a:solidFill>
            </a:endParaRPr>
          </a:p>
        </p:txBody>
      </p:sp>
      <p:pic>
        <p:nvPicPr>
          <p:cNvPr id="5" name="Segnaposto contenuto 4" descr="Immagine che contiene testo, schermata, Carattere, Marchio">
            <a:extLst>
              <a:ext uri="{FF2B5EF4-FFF2-40B4-BE49-F238E27FC236}">
                <a16:creationId xmlns:a16="http://schemas.microsoft.com/office/drawing/2014/main" id="{00C5C0B2-E4BD-14FF-FFE5-8890FB980AA6}"/>
              </a:ext>
            </a:extLst>
          </p:cNvPr>
          <p:cNvPicPr>
            <a:picLocks noGrp="1" noChangeAspect="1"/>
          </p:cNvPicPr>
          <p:nvPr>
            <p:ph idx="1"/>
          </p:nvPr>
        </p:nvPicPr>
        <p:blipFill>
          <a:blip r:embed="rId2"/>
          <a:stretch>
            <a:fillRect/>
          </a:stretch>
        </p:blipFill>
        <p:spPr>
          <a:xfrm>
            <a:off x="535912" y="2057960"/>
            <a:ext cx="5994438" cy="3167184"/>
          </a:xfrm>
        </p:spPr>
      </p:pic>
      <p:pic>
        <p:nvPicPr>
          <p:cNvPr id="7" name="Immagine 6" descr="Immagine che contiene persona, interno, vestiti, computer&#10;&#10;Descrizione generata automaticamente">
            <a:extLst>
              <a:ext uri="{FF2B5EF4-FFF2-40B4-BE49-F238E27FC236}">
                <a16:creationId xmlns:a16="http://schemas.microsoft.com/office/drawing/2014/main" id="{C8CF25D8-0A42-023B-C895-22BC60A05093}"/>
              </a:ext>
            </a:extLst>
          </p:cNvPr>
          <p:cNvPicPr>
            <a:picLocks noChangeAspect="1"/>
          </p:cNvPicPr>
          <p:nvPr/>
        </p:nvPicPr>
        <p:blipFill>
          <a:blip r:embed="rId3"/>
          <a:stretch>
            <a:fillRect/>
          </a:stretch>
        </p:blipFill>
        <p:spPr>
          <a:xfrm>
            <a:off x="6384087" y="2773567"/>
            <a:ext cx="5131324" cy="3393600"/>
          </a:xfrm>
          <a:prstGeom prst="rect">
            <a:avLst/>
          </a:prstGeom>
        </p:spPr>
      </p:pic>
    </p:spTree>
    <p:extLst>
      <p:ext uri="{BB962C8B-B14F-4D97-AF65-F5344CB8AC3E}">
        <p14:creationId xmlns:p14="http://schemas.microsoft.com/office/powerpoint/2010/main" val="303317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5CBD44-3D2B-9E95-EE2A-164EEB70821A}"/>
              </a:ext>
            </a:extLst>
          </p:cNvPr>
          <p:cNvSpPr>
            <a:spLocks noGrp="1"/>
          </p:cNvSpPr>
          <p:nvPr>
            <p:ph type="title"/>
          </p:nvPr>
        </p:nvSpPr>
        <p:spPr/>
        <p:txBody>
          <a:bodyPr/>
          <a:lstStyle/>
          <a:p>
            <a:r>
              <a:rPr lang="pt-BR" b="1" dirty="0">
                <a:solidFill>
                  <a:srgbClr val="0070C0"/>
                </a:solidFill>
              </a:rPr>
              <a:t>Il Digital Portrait</a:t>
            </a:r>
            <a:endParaRPr lang="it-IT" dirty="0"/>
          </a:p>
        </p:txBody>
      </p:sp>
      <p:sp>
        <p:nvSpPr>
          <p:cNvPr id="3" name="Segnaposto contenuto 2">
            <a:extLst>
              <a:ext uri="{FF2B5EF4-FFF2-40B4-BE49-F238E27FC236}">
                <a16:creationId xmlns:a16="http://schemas.microsoft.com/office/drawing/2014/main" id="{66D08FF1-CFB1-0E85-B945-6FAB18817806}"/>
              </a:ext>
            </a:extLst>
          </p:cNvPr>
          <p:cNvSpPr>
            <a:spLocks noGrp="1"/>
          </p:cNvSpPr>
          <p:nvPr>
            <p:ph idx="1"/>
          </p:nvPr>
        </p:nvSpPr>
        <p:spPr>
          <a:xfrm>
            <a:off x="1097280" y="2108201"/>
            <a:ext cx="10058400" cy="4021294"/>
          </a:xfrm>
        </p:spPr>
        <p:txBody>
          <a:bodyPr>
            <a:normAutofit lnSpcReduction="10000"/>
          </a:bodyPr>
          <a:lstStyle/>
          <a:p>
            <a:r>
              <a:rPr lang="it-IT" dirty="0">
                <a:solidFill>
                  <a:srgbClr val="000000"/>
                </a:solidFill>
                <a:ea typeface="Garamond"/>
                <a:cs typeface="Garamond"/>
                <a:sym typeface="Garamond"/>
              </a:rPr>
              <a:t>I</a:t>
            </a:r>
            <a:r>
              <a:rPr lang="it-IT" b="0" i="0" u="none" strike="noStrike" cap="none" dirty="0">
                <a:solidFill>
                  <a:srgbClr val="000000"/>
                </a:solidFill>
                <a:ea typeface="Garamond"/>
                <a:cs typeface="Garamond"/>
                <a:sym typeface="Garamond"/>
              </a:rPr>
              <a:t>l “Digital </a:t>
            </a:r>
            <a:r>
              <a:rPr lang="it-IT" b="0" i="0" u="none" strike="noStrike" cap="none" dirty="0" err="1">
                <a:solidFill>
                  <a:srgbClr val="000000"/>
                </a:solidFill>
                <a:ea typeface="Garamond"/>
                <a:cs typeface="Garamond"/>
                <a:sym typeface="Garamond"/>
              </a:rPr>
              <a:t>portrait</a:t>
            </a:r>
            <a:r>
              <a:rPr lang="it-IT" b="0" i="0" u="none" strike="noStrike" cap="none" dirty="0">
                <a:solidFill>
                  <a:srgbClr val="000000"/>
                </a:solidFill>
                <a:ea typeface="Garamond"/>
                <a:cs typeface="Garamond"/>
                <a:sym typeface="Garamond"/>
              </a:rPr>
              <a:t>”, che ha una triplice valenza, ovvero auto-conoscitiva/di consolidamento progettuale e auto-promozionale (Capo, 2021):</a:t>
            </a:r>
          </a:p>
          <a:p>
            <a:r>
              <a:rPr lang="it-IT" b="0" i="0" u="none" strike="noStrike" cap="none" dirty="0">
                <a:solidFill>
                  <a:srgbClr val="000000"/>
                </a:solidFill>
                <a:ea typeface="Garamond"/>
                <a:cs typeface="Garamond"/>
                <a:sym typeface="Garamond"/>
              </a:rPr>
              <a:t>- è un </a:t>
            </a:r>
            <a:r>
              <a:rPr lang="it-IT" b="1" i="0" u="none" strike="noStrike" cap="none" dirty="0">
                <a:solidFill>
                  <a:srgbClr val="000000"/>
                </a:solidFill>
                <a:ea typeface="Garamond"/>
                <a:cs typeface="Garamond"/>
                <a:sym typeface="Garamond"/>
              </a:rPr>
              <a:t>“prodotto-processo”</a:t>
            </a:r>
            <a:r>
              <a:rPr lang="it-IT" b="0" i="0" u="none" strike="noStrike" cap="none" dirty="0">
                <a:solidFill>
                  <a:srgbClr val="000000"/>
                </a:solidFill>
                <a:ea typeface="Garamond"/>
                <a:cs typeface="Garamond"/>
                <a:sym typeface="Garamond"/>
              </a:rPr>
              <a:t> finalizzato a promuovere l’autoconsapevolezza del sé in un momento particolarmente delicato</a:t>
            </a:r>
            <a:r>
              <a:rPr lang="it-IT" dirty="0">
                <a:solidFill>
                  <a:srgbClr val="000000"/>
                </a:solidFill>
                <a:ea typeface="Garamond"/>
                <a:cs typeface="Garamond"/>
                <a:sym typeface="Garamond"/>
              </a:rPr>
              <a:t> quale </a:t>
            </a:r>
            <a:r>
              <a:rPr lang="it-IT" b="0" i="0" u="none" strike="noStrike" cap="none" dirty="0">
                <a:solidFill>
                  <a:srgbClr val="000000"/>
                </a:solidFill>
                <a:ea typeface="Garamond"/>
                <a:cs typeface="Garamond"/>
                <a:sym typeface="Garamond"/>
              </a:rPr>
              <a:t>l’ingresso nel mondo del lavoro</a:t>
            </a:r>
            <a:r>
              <a:rPr lang="it-IT" dirty="0">
                <a:solidFill>
                  <a:srgbClr val="000000"/>
                </a:solidFill>
                <a:ea typeface="Garamond"/>
                <a:cs typeface="Garamond"/>
                <a:sym typeface="Garamond"/>
              </a:rPr>
              <a:t>;</a:t>
            </a:r>
            <a:endParaRPr lang="it-IT" b="0" i="0" u="none" strike="noStrike" cap="none" dirty="0">
              <a:solidFill>
                <a:srgbClr val="000000"/>
              </a:solidFill>
              <a:ea typeface="Arial"/>
              <a:cs typeface="Arial"/>
              <a:sym typeface="Arial"/>
            </a:endParaRPr>
          </a:p>
          <a:p>
            <a:r>
              <a:rPr lang="it-IT" dirty="0">
                <a:solidFill>
                  <a:srgbClr val="000000"/>
                </a:solidFill>
                <a:ea typeface="Garamond"/>
                <a:cs typeface="Garamond"/>
                <a:sym typeface="Garamond"/>
              </a:rPr>
              <a:t>- concorre alla definizione di u</a:t>
            </a:r>
            <a:r>
              <a:rPr lang="it-IT" b="0" i="0" u="none" strike="noStrike" cap="none" dirty="0">
                <a:solidFill>
                  <a:srgbClr val="000000"/>
                </a:solidFill>
                <a:ea typeface="Garamond"/>
                <a:cs typeface="Garamond"/>
                <a:sym typeface="Garamond"/>
              </a:rPr>
              <a:t>n filo rosso biografico attraverso la ricognizione delle esperienze </a:t>
            </a:r>
            <a:r>
              <a:rPr lang="it-IT" dirty="0">
                <a:solidFill>
                  <a:srgbClr val="000000"/>
                </a:solidFill>
                <a:ea typeface="Garamond"/>
                <a:cs typeface="Garamond"/>
                <a:sym typeface="Garamond"/>
              </a:rPr>
              <a:t>realizzate</a:t>
            </a:r>
            <a:r>
              <a:rPr lang="it-IT" b="0" i="0" u="none" strike="noStrike" cap="none" dirty="0">
                <a:solidFill>
                  <a:srgbClr val="000000"/>
                </a:solidFill>
                <a:ea typeface="Garamond"/>
                <a:cs typeface="Garamond"/>
                <a:sym typeface="Garamond"/>
              </a:rPr>
              <a:t> nei diversi </a:t>
            </a:r>
            <a:r>
              <a:rPr lang="it-IT" b="1" i="0" u="none" strike="noStrike" cap="none" dirty="0">
                <a:solidFill>
                  <a:srgbClr val="000000"/>
                </a:solidFill>
                <a:ea typeface="Garamond"/>
                <a:cs typeface="Garamond"/>
                <a:sym typeface="Garamond"/>
              </a:rPr>
              <a:t>contesti formali, non formali e informali</a:t>
            </a:r>
            <a:r>
              <a:rPr lang="it-IT" b="0" i="0" u="none" strike="noStrike" cap="none" dirty="0">
                <a:solidFill>
                  <a:srgbClr val="000000"/>
                </a:solidFill>
                <a:ea typeface="Garamond"/>
                <a:cs typeface="Garamond"/>
                <a:sym typeface="Garamond"/>
              </a:rPr>
              <a:t> (</a:t>
            </a:r>
            <a:r>
              <a:rPr lang="it-IT" b="0" i="0" u="none" strike="noStrike" cap="none" dirty="0" err="1">
                <a:solidFill>
                  <a:srgbClr val="000000"/>
                </a:solidFill>
                <a:ea typeface="Garamond"/>
                <a:cs typeface="Garamond"/>
                <a:sym typeface="Garamond"/>
              </a:rPr>
              <a:t>Delory</a:t>
            </a:r>
            <a:r>
              <a:rPr lang="it-IT" b="0" i="0" u="none" strike="noStrike" cap="none" dirty="0">
                <a:solidFill>
                  <a:srgbClr val="000000"/>
                </a:solidFill>
                <a:ea typeface="Garamond"/>
                <a:cs typeface="Garamond"/>
                <a:sym typeface="Garamond"/>
              </a:rPr>
              <a:t> </a:t>
            </a:r>
            <a:r>
              <a:rPr lang="it-IT" b="0" i="0" u="none" strike="noStrike" cap="none" dirty="0" err="1">
                <a:solidFill>
                  <a:srgbClr val="000000"/>
                </a:solidFill>
                <a:ea typeface="Garamond"/>
                <a:cs typeface="Garamond"/>
                <a:sym typeface="Garamond"/>
              </a:rPr>
              <a:t>Momberger</a:t>
            </a:r>
            <a:r>
              <a:rPr lang="it-IT" b="0" i="0" u="none" strike="noStrike" cap="none" dirty="0">
                <a:solidFill>
                  <a:srgbClr val="000000"/>
                </a:solidFill>
                <a:ea typeface="Garamond"/>
                <a:cs typeface="Garamond"/>
                <a:sym typeface="Garamond"/>
              </a:rPr>
              <a:t>, 2013);</a:t>
            </a:r>
            <a:endParaRPr lang="it-IT" b="0" i="0" u="none" strike="noStrike" cap="none" dirty="0">
              <a:solidFill>
                <a:srgbClr val="000000"/>
              </a:solidFill>
              <a:ea typeface="Arial"/>
              <a:cs typeface="Arial"/>
              <a:sym typeface="Arial"/>
            </a:endParaRPr>
          </a:p>
          <a:p>
            <a:r>
              <a:rPr lang="it-IT" b="0" i="0" u="none" strike="noStrike" cap="none" dirty="0">
                <a:solidFill>
                  <a:srgbClr val="000000"/>
                </a:solidFill>
                <a:ea typeface="Garamond"/>
                <a:cs typeface="Garamond"/>
                <a:sym typeface="Garamond"/>
              </a:rPr>
              <a:t>- incoraggia alla </a:t>
            </a:r>
            <a:r>
              <a:rPr lang="it-IT" dirty="0" err="1">
                <a:solidFill>
                  <a:srgbClr val="000000"/>
                </a:solidFill>
                <a:ea typeface="Garamond"/>
                <a:cs typeface="Garamond"/>
                <a:sym typeface="Garamond"/>
              </a:rPr>
              <a:t>r</a:t>
            </a:r>
            <a:r>
              <a:rPr lang="it-IT" b="0" i="0" u="none" strike="noStrike" cap="none" dirty="0" err="1">
                <a:solidFill>
                  <a:srgbClr val="000000"/>
                </a:solidFill>
                <a:ea typeface="Garamond"/>
                <a:cs typeface="Garamond"/>
                <a:sym typeface="Garamond"/>
              </a:rPr>
              <a:t>i</a:t>
            </a:r>
            <a:r>
              <a:rPr lang="it-IT" b="0" i="0" u="none" strike="noStrike" cap="none" dirty="0">
                <a:solidFill>
                  <a:srgbClr val="000000"/>
                </a:solidFill>
                <a:ea typeface="Garamond"/>
                <a:cs typeface="Garamond"/>
                <a:sym typeface="Garamond"/>
              </a:rPr>
              <a:t>-significazione delle esperienze passate in un’ottica di prefigurazione di </a:t>
            </a:r>
            <a:r>
              <a:rPr lang="it-IT" b="1" i="0" u="none" strike="noStrike" cap="none" dirty="0">
                <a:solidFill>
                  <a:srgbClr val="000000"/>
                </a:solidFill>
                <a:ea typeface="Garamond"/>
                <a:cs typeface="Garamond"/>
                <a:sym typeface="Garamond"/>
              </a:rPr>
              <a:t>obiettivi futuri</a:t>
            </a:r>
            <a:r>
              <a:rPr lang="it-IT" b="0" i="0" u="none" strike="noStrike" cap="none" dirty="0">
                <a:solidFill>
                  <a:srgbClr val="000000"/>
                </a:solidFill>
                <a:ea typeface="Garamond"/>
                <a:cs typeface="Garamond"/>
                <a:sym typeface="Garamond"/>
              </a:rPr>
              <a:t>, immaginando e progettando concretamente;</a:t>
            </a:r>
            <a:endParaRPr lang="it-IT" b="0" i="0" u="none" strike="noStrike" cap="none" dirty="0">
              <a:solidFill>
                <a:srgbClr val="000000"/>
              </a:solidFill>
              <a:ea typeface="Arial"/>
              <a:cs typeface="Arial"/>
              <a:sym typeface="Arial"/>
            </a:endParaRPr>
          </a:p>
          <a:p>
            <a:r>
              <a:rPr lang="it-IT" dirty="0">
                <a:solidFill>
                  <a:srgbClr val="000000"/>
                </a:solidFill>
                <a:ea typeface="Garamond"/>
                <a:cs typeface="Garamond"/>
                <a:sym typeface="Garamond"/>
              </a:rPr>
              <a:t>- relativamente al registro espressivo, favorisce</a:t>
            </a:r>
            <a:r>
              <a:rPr lang="it-IT" b="0" i="0" u="none" strike="noStrike" cap="none" dirty="0">
                <a:solidFill>
                  <a:srgbClr val="000000"/>
                </a:solidFill>
                <a:ea typeface="Garamond"/>
                <a:cs typeface="Garamond"/>
                <a:sym typeface="Garamond"/>
              </a:rPr>
              <a:t> un bilanciamento tra l’unicità-</a:t>
            </a:r>
            <a:r>
              <a:rPr lang="it-IT" b="0" i="0" u="none" strike="noStrike" cap="none" dirty="0" err="1">
                <a:solidFill>
                  <a:srgbClr val="000000"/>
                </a:solidFill>
                <a:ea typeface="Garamond"/>
                <a:cs typeface="Garamond"/>
                <a:sym typeface="Garamond"/>
              </a:rPr>
              <a:t>autencità</a:t>
            </a:r>
            <a:r>
              <a:rPr lang="it-IT" b="0" i="0" u="none" strike="noStrike" cap="none" dirty="0">
                <a:solidFill>
                  <a:srgbClr val="000000"/>
                </a:solidFill>
                <a:ea typeface="Garamond"/>
                <a:cs typeface="Garamond"/>
                <a:sym typeface="Garamond"/>
              </a:rPr>
              <a:t> della persona e le richieste dei contesti di lavoro, della società in generale. </a:t>
            </a:r>
            <a:endParaRPr lang="it-IT" b="0" i="0" u="none" strike="noStrike" cap="none" dirty="0">
              <a:solidFill>
                <a:srgbClr val="000000"/>
              </a:solidFill>
              <a:ea typeface="Arial"/>
              <a:cs typeface="Arial"/>
              <a:sym typeface="Arial"/>
            </a:endParaRPr>
          </a:p>
          <a:p>
            <a:endParaRPr lang="it-IT" dirty="0"/>
          </a:p>
        </p:txBody>
      </p:sp>
    </p:spTree>
    <p:extLst>
      <p:ext uri="{BB962C8B-B14F-4D97-AF65-F5344CB8AC3E}">
        <p14:creationId xmlns:p14="http://schemas.microsoft.com/office/powerpoint/2010/main" val="204817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518DD-EDFA-8F0A-CE7D-9B2811BF586F}"/>
              </a:ext>
            </a:extLst>
          </p:cNvPr>
          <p:cNvSpPr>
            <a:spLocks noGrp="1"/>
          </p:cNvSpPr>
          <p:nvPr>
            <p:ph type="title"/>
          </p:nvPr>
        </p:nvSpPr>
        <p:spPr/>
        <p:txBody>
          <a:bodyPr/>
          <a:lstStyle/>
          <a:p>
            <a:r>
              <a:rPr lang="it-IT" b="1" dirty="0">
                <a:solidFill>
                  <a:srgbClr val="0070C0"/>
                </a:solidFill>
              </a:rPr>
              <a:t>Scrivere il Curriculum….</a:t>
            </a:r>
            <a:br>
              <a:rPr lang="it-IT" b="1" dirty="0">
                <a:solidFill>
                  <a:srgbClr val="0070C0"/>
                </a:solidFill>
              </a:rPr>
            </a:br>
            <a:r>
              <a:rPr lang="it-IT" b="1" dirty="0">
                <a:solidFill>
                  <a:srgbClr val="0070C0"/>
                </a:solidFill>
              </a:rPr>
              <a:t>di WISŁAWA SZYMBORSKA</a:t>
            </a:r>
          </a:p>
        </p:txBody>
      </p:sp>
      <p:sp>
        <p:nvSpPr>
          <p:cNvPr id="3" name="Segnaposto contenuto 2">
            <a:extLst>
              <a:ext uri="{FF2B5EF4-FFF2-40B4-BE49-F238E27FC236}">
                <a16:creationId xmlns:a16="http://schemas.microsoft.com/office/drawing/2014/main" id="{FFEE1423-6513-66ED-3A94-AA17D54A264E}"/>
              </a:ext>
            </a:extLst>
          </p:cNvPr>
          <p:cNvSpPr>
            <a:spLocks noGrp="1"/>
          </p:cNvSpPr>
          <p:nvPr>
            <p:ph idx="1"/>
          </p:nvPr>
        </p:nvSpPr>
        <p:spPr/>
        <p:txBody>
          <a:bodyPr>
            <a:normAutofit/>
          </a:bodyPr>
          <a:lstStyle/>
          <a:p>
            <a:r>
              <a:rPr lang="it-IT" dirty="0"/>
              <a:t>Che cosa è necessario? A prescindere da quanto si è vissuto il curriculum dovrebbe essere breve. E’ d’obbligo concisione e selezione dei fatti. Cambiare paesaggi in indirizzi e ricordi incerti in date fisse. Di tutti gli amori basta quello coniugale, e dei bambini solo quelli nati. Conta di più chi ti conosce di chi conosci tu. I viaggi solo se all’estero. L’appartenenza a un che, ma senza perché. Onorificenze senza motivazione. Scrivi come se non parlassi mai con te stesso e ti evitassi. Sorvola su cani, gatti e uccelli, cianfrusaglie del passato, amici e sogni. Meglio il prezzo che il valore e il titolo che il contenuto. Meglio il numero di scarpa, che non dove va colui per cui ti scambiano. Aggiungi una foto con l’orecchio scoperto. E’ la sua forma che conta, non ciò che sente […]</a:t>
            </a:r>
          </a:p>
          <a:p>
            <a:endParaRPr lang="it-IT" dirty="0"/>
          </a:p>
        </p:txBody>
      </p:sp>
    </p:spTree>
    <p:extLst>
      <p:ext uri="{BB962C8B-B14F-4D97-AF65-F5344CB8AC3E}">
        <p14:creationId xmlns:p14="http://schemas.microsoft.com/office/powerpoint/2010/main" val="3834543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56379F-E842-C407-6AD1-4824F2016026}"/>
              </a:ext>
            </a:extLst>
          </p:cNvPr>
          <p:cNvSpPr>
            <a:spLocks noGrp="1"/>
          </p:cNvSpPr>
          <p:nvPr>
            <p:ph type="title"/>
          </p:nvPr>
        </p:nvSpPr>
        <p:spPr/>
        <p:txBody>
          <a:bodyPr/>
          <a:lstStyle/>
          <a:p>
            <a:r>
              <a:rPr lang="it-IT" b="1" dirty="0">
                <a:solidFill>
                  <a:srgbClr val="0070C0"/>
                </a:solidFill>
              </a:rPr>
              <a:t>Auto-promuoversi nel colloquio di lavoro</a:t>
            </a:r>
          </a:p>
        </p:txBody>
      </p:sp>
      <p:sp>
        <p:nvSpPr>
          <p:cNvPr id="3" name="Segnaposto contenuto 2">
            <a:extLst>
              <a:ext uri="{FF2B5EF4-FFF2-40B4-BE49-F238E27FC236}">
                <a16:creationId xmlns:a16="http://schemas.microsoft.com/office/drawing/2014/main" id="{54DB0C80-0C4F-3E45-A658-11A88099B4E9}"/>
              </a:ext>
            </a:extLst>
          </p:cNvPr>
          <p:cNvSpPr>
            <a:spLocks noGrp="1"/>
          </p:cNvSpPr>
          <p:nvPr>
            <p:ph idx="1"/>
          </p:nvPr>
        </p:nvSpPr>
        <p:spPr/>
        <p:txBody>
          <a:bodyPr>
            <a:normAutofit/>
          </a:bodyPr>
          <a:lstStyle/>
          <a:p>
            <a:r>
              <a:rPr lang="it-IT" dirty="0"/>
              <a:t>I partecipanti, attraverso l’utilizzo degli strumenti precedentemente descritti, apprendono e/o implementano tutta una serie di strategie ed abilità per presentarsi al meglio alle selezioni, valorizzando le proprie caratteristiche e risorse e presentando le proprie criticità come aree di miglioramento.</a:t>
            </a:r>
          </a:p>
          <a:p>
            <a:pPr marL="457200" indent="-457200" algn="ctr">
              <a:buFont typeface="+mj-lt"/>
              <a:buAutoNum type="arabicPeriod"/>
            </a:pPr>
            <a:r>
              <a:rPr lang="it-IT" b="1" dirty="0">
                <a:solidFill>
                  <a:srgbClr val="0070C0"/>
                </a:solidFill>
              </a:rPr>
              <a:t>I colloqui singoli: le domande impossibili;</a:t>
            </a:r>
          </a:p>
          <a:p>
            <a:pPr marL="457200" indent="-457200" algn="ctr">
              <a:buFont typeface="+mj-lt"/>
              <a:buAutoNum type="arabicPeriod"/>
            </a:pPr>
            <a:r>
              <a:rPr lang="it-IT" b="1" dirty="0">
                <a:solidFill>
                  <a:srgbClr val="0070C0"/>
                </a:solidFill>
              </a:rPr>
              <a:t>I colloqui di gruppo: le esercitazioni.</a:t>
            </a:r>
          </a:p>
        </p:txBody>
      </p:sp>
    </p:spTree>
    <p:extLst>
      <p:ext uri="{BB962C8B-B14F-4D97-AF65-F5344CB8AC3E}">
        <p14:creationId xmlns:p14="http://schemas.microsoft.com/office/powerpoint/2010/main" val="1045065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2AD34B-699B-C414-4FF3-1FDA0C25F6DC}"/>
              </a:ext>
            </a:extLst>
          </p:cNvPr>
          <p:cNvSpPr>
            <a:spLocks noGrp="1"/>
          </p:cNvSpPr>
          <p:nvPr>
            <p:ph type="title"/>
          </p:nvPr>
        </p:nvSpPr>
        <p:spPr>
          <a:xfrm>
            <a:off x="1097280" y="286603"/>
            <a:ext cx="10058400" cy="1450757"/>
          </a:xfrm>
        </p:spPr>
        <p:txBody>
          <a:bodyPr anchor="b">
            <a:normAutofit/>
          </a:bodyPr>
          <a:lstStyle/>
          <a:p>
            <a:r>
              <a:rPr lang="it-IT" b="1" dirty="0">
                <a:solidFill>
                  <a:srgbClr val="0070C0"/>
                </a:solidFill>
              </a:rPr>
              <a:t>Conclusioni</a:t>
            </a:r>
          </a:p>
        </p:txBody>
      </p:sp>
      <p:pic>
        <p:nvPicPr>
          <p:cNvPr id="5" name="Immagine 4" descr="Immagine che contiene testo, carta, Prodotto di carta, disegno&#10;&#10;Descrizione generata automaticamente">
            <a:extLst>
              <a:ext uri="{FF2B5EF4-FFF2-40B4-BE49-F238E27FC236}">
                <a16:creationId xmlns:a16="http://schemas.microsoft.com/office/drawing/2014/main" id="{323FC785-9CD4-058A-C28B-B416B774AFBD}"/>
              </a:ext>
            </a:extLst>
          </p:cNvPr>
          <p:cNvPicPr>
            <a:picLocks noChangeAspect="1"/>
          </p:cNvPicPr>
          <p:nvPr/>
        </p:nvPicPr>
        <p:blipFill rotWithShape="1">
          <a:blip r:embed="rId2"/>
          <a:srcRect r="-3" b="16714"/>
          <a:stretch/>
        </p:blipFill>
        <p:spPr>
          <a:xfrm>
            <a:off x="568471" y="2120900"/>
            <a:ext cx="4639736" cy="3748193"/>
          </a:xfrm>
          <a:prstGeom prst="rect">
            <a:avLst/>
          </a:prstGeom>
          <a:noFill/>
        </p:spPr>
      </p:pic>
      <p:sp>
        <p:nvSpPr>
          <p:cNvPr id="3" name="Segnaposto contenuto 2">
            <a:extLst>
              <a:ext uri="{FF2B5EF4-FFF2-40B4-BE49-F238E27FC236}">
                <a16:creationId xmlns:a16="http://schemas.microsoft.com/office/drawing/2014/main" id="{9250C15E-9AD7-1FA0-38C7-DCF5E34BEA6E}"/>
              </a:ext>
            </a:extLst>
          </p:cNvPr>
          <p:cNvSpPr>
            <a:spLocks noGrp="1"/>
          </p:cNvSpPr>
          <p:nvPr>
            <p:ph sz="half" idx="2"/>
          </p:nvPr>
        </p:nvSpPr>
        <p:spPr>
          <a:xfrm>
            <a:off x="5360563" y="1988697"/>
            <a:ext cx="6146800" cy="4259580"/>
          </a:xfrm>
        </p:spPr>
        <p:txBody>
          <a:bodyPr>
            <a:noAutofit/>
          </a:bodyPr>
          <a:lstStyle/>
          <a:p>
            <a:pPr>
              <a:lnSpc>
                <a:spcPct val="100000"/>
              </a:lnSpc>
            </a:pPr>
            <a:r>
              <a:rPr lang="it-IT" sz="1800" dirty="0"/>
              <a:t>La ricognizione degli apprendimenti maturati nei vari contesti di vita e degli eventi verificatesi in luoghi significativi contribuisce a rendere visibile una “geografia” degli apprendimenti, che offre la possibilità di identificare nuove prospettive di senso, di scoprire un’immagine di sé non ancora ben chiara e definita e, quindi, “sviluppare una conoscenza ammirativa […] prendere consapevolezza del proprio infinito poter essere” (Rossi, 2017, p. 103). Costruire un racconto sul proprio percorso biografico, pertanto, consente lo sviluppo di una capacità di attenzione verso sé stessi, intesa come capacità di valutare criticamente le esperienze per identificare le proprie criticità così come gli auto-accrescimenti del sé, giungendo ad una nuova auto-consapevolezza di sé che rende la persona in grado di </a:t>
            </a:r>
            <a:r>
              <a:rPr lang="it-IT" sz="1800" dirty="0" err="1"/>
              <a:t>ri</a:t>
            </a:r>
            <a:r>
              <a:rPr lang="it-IT" sz="1800" dirty="0"/>
              <a:t>-collocarsi nel tempo e nello spazio, non solo personale ma anche sociale e, in particolare, lavorativo.</a:t>
            </a:r>
          </a:p>
        </p:txBody>
      </p:sp>
    </p:spTree>
    <p:extLst>
      <p:ext uri="{BB962C8B-B14F-4D97-AF65-F5344CB8AC3E}">
        <p14:creationId xmlns:p14="http://schemas.microsoft.com/office/powerpoint/2010/main" val="2304738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99C10-FC97-3B12-129C-83FFFE2FF97D}"/>
              </a:ext>
            </a:extLst>
          </p:cNvPr>
          <p:cNvSpPr>
            <a:spLocks noGrp="1"/>
          </p:cNvSpPr>
          <p:nvPr>
            <p:ph type="title"/>
          </p:nvPr>
        </p:nvSpPr>
        <p:spPr/>
        <p:txBody>
          <a:bodyPr/>
          <a:lstStyle/>
          <a:p>
            <a:r>
              <a:rPr lang="it-IT" b="1" dirty="0">
                <a:solidFill>
                  <a:srgbClr val="0070C0"/>
                </a:solidFill>
              </a:rPr>
              <a:t>Conclusioni </a:t>
            </a:r>
          </a:p>
        </p:txBody>
      </p:sp>
      <p:sp>
        <p:nvSpPr>
          <p:cNvPr id="3" name="Segnaposto contenuto 2">
            <a:extLst>
              <a:ext uri="{FF2B5EF4-FFF2-40B4-BE49-F238E27FC236}">
                <a16:creationId xmlns:a16="http://schemas.microsoft.com/office/drawing/2014/main" id="{5FBEC8C6-5876-9674-AE95-BCBCFFE999A5}"/>
              </a:ext>
            </a:extLst>
          </p:cNvPr>
          <p:cNvSpPr>
            <a:spLocks noGrp="1"/>
          </p:cNvSpPr>
          <p:nvPr>
            <p:ph idx="1"/>
          </p:nvPr>
        </p:nvSpPr>
        <p:spPr/>
        <p:txBody>
          <a:bodyPr>
            <a:normAutofit/>
          </a:bodyPr>
          <a:lstStyle/>
          <a:p>
            <a:pPr>
              <a:buFont typeface="Arial" panose="020B0604020202020204" pitchFamily="34" charset="0"/>
              <a:buChar char="•"/>
            </a:pPr>
            <a:r>
              <a:rPr lang="it-IT" dirty="0"/>
              <a:t>Educazione all’ammirazione di sé e degli altri; </a:t>
            </a:r>
          </a:p>
          <a:p>
            <a:pPr>
              <a:buFont typeface="Arial" panose="020B0604020202020204" pitchFamily="34" charset="0"/>
              <a:buChar char="•"/>
            </a:pPr>
            <a:r>
              <a:rPr lang="it-IT" dirty="0"/>
              <a:t>Educazione all’ascolto di sé (rievocare, descrivere, riflettere…);</a:t>
            </a:r>
          </a:p>
          <a:p>
            <a:pPr>
              <a:buFont typeface="Arial" panose="020B0604020202020204" pitchFamily="34" charset="0"/>
              <a:buChar char="•"/>
            </a:pPr>
            <a:r>
              <a:rPr lang="it-IT" dirty="0"/>
              <a:t>Educazione all’alterità e ad una nuova attenzione alle altrui storie (condivisione)- moltiplicazione degli sguardi (Formenti, </a:t>
            </a:r>
            <a:r>
              <a:rPr lang="it-IT"/>
              <a:t>1998);</a:t>
            </a:r>
            <a:endParaRPr lang="it-IT" dirty="0"/>
          </a:p>
          <a:p>
            <a:pPr>
              <a:buFont typeface="Arial" panose="020B0604020202020204" pitchFamily="34" charset="0"/>
              <a:buChar char="•"/>
            </a:pPr>
            <a:r>
              <a:rPr lang="it-IT" dirty="0"/>
              <a:t>Educazione al pensiero creativo e all’intelligenza emotiva.</a:t>
            </a:r>
          </a:p>
          <a:p>
            <a:endParaRPr lang="it-IT" dirty="0"/>
          </a:p>
        </p:txBody>
      </p:sp>
    </p:spTree>
    <p:extLst>
      <p:ext uri="{BB962C8B-B14F-4D97-AF65-F5344CB8AC3E}">
        <p14:creationId xmlns:p14="http://schemas.microsoft.com/office/powerpoint/2010/main" val="47891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EC4284-2D7E-5723-3F1A-3E9AC75A1C95}"/>
              </a:ext>
            </a:extLst>
          </p:cNvPr>
          <p:cNvSpPr>
            <a:spLocks noGrp="1"/>
          </p:cNvSpPr>
          <p:nvPr>
            <p:ph type="title"/>
          </p:nvPr>
        </p:nvSpPr>
        <p:spPr/>
        <p:txBody>
          <a:bodyPr/>
          <a:lstStyle/>
          <a:p>
            <a:r>
              <a:rPr lang="it-IT" b="1" dirty="0">
                <a:solidFill>
                  <a:srgbClr val="0070C0"/>
                </a:solidFill>
              </a:rPr>
              <a:t>Le parole chiave del Laboratorio Interattivo SPO</a:t>
            </a:r>
          </a:p>
        </p:txBody>
      </p:sp>
      <p:sp>
        <p:nvSpPr>
          <p:cNvPr id="3" name="Segnaposto contenuto 2">
            <a:extLst>
              <a:ext uri="{FF2B5EF4-FFF2-40B4-BE49-F238E27FC236}">
                <a16:creationId xmlns:a16="http://schemas.microsoft.com/office/drawing/2014/main" id="{513E0890-13C6-4299-A218-DC18C35D72E7}"/>
              </a:ext>
            </a:extLst>
          </p:cNvPr>
          <p:cNvSpPr>
            <a:spLocks noGrp="1"/>
          </p:cNvSpPr>
          <p:nvPr>
            <p:ph idx="1"/>
          </p:nvPr>
        </p:nvSpPr>
        <p:spPr/>
        <p:txBody>
          <a:bodyPr/>
          <a:lstStyle/>
          <a:p>
            <a:r>
              <a:rPr lang="it-IT" dirty="0"/>
              <a:t>Il Laboratorio Interattivo SPO si articola in cinque steps:</a:t>
            </a:r>
          </a:p>
          <a:p>
            <a:pPr marL="457200" indent="-457200">
              <a:buFont typeface="+mj-lt"/>
              <a:buAutoNum type="arabicPeriod"/>
            </a:pPr>
            <a:r>
              <a:rPr lang="it-IT" dirty="0"/>
              <a:t>Accoglienza-Esplorazione;</a:t>
            </a:r>
          </a:p>
          <a:p>
            <a:pPr marL="457200" indent="-457200">
              <a:buFont typeface="+mj-lt"/>
              <a:buAutoNum type="arabicPeriod"/>
            </a:pPr>
            <a:r>
              <a:rPr lang="it-IT" dirty="0"/>
              <a:t>Scoperta;</a:t>
            </a:r>
          </a:p>
          <a:p>
            <a:pPr marL="457200" indent="-457200">
              <a:buFont typeface="+mj-lt"/>
              <a:buAutoNum type="arabicPeriod"/>
            </a:pPr>
            <a:r>
              <a:rPr lang="it-IT" dirty="0"/>
              <a:t>Auto-riconoscimento;</a:t>
            </a:r>
          </a:p>
          <a:p>
            <a:pPr marL="457200" indent="-457200">
              <a:buFont typeface="+mj-lt"/>
              <a:buAutoNum type="arabicPeriod"/>
            </a:pPr>
            <a:r>
              <a:rPr lang="it-IT" dirty="0"/>
              <a:t>Definizione - Costruzione;</a:t>
            </a:r>
          </a:p>
          <a:p>
            <a:pPr marL="457200" indent="-457200">
              <a:buFont typeface="+mj-lt"/>
              <a:buAutoNum type="arabicPeriod"/>
            </a:pPr>
            <a:r>
              <a:rPr lang="it-IT" dirty="0"/>
              <a:t>Autopromozione - Condivisione</a:t>
            </a:r>
          </a:p>
          <a:p>
            <a:pPr marL="457200" indent="-457200">
              <a:buFont typeface="+mj-lt"/>
              <a:buAutoNum type="arabicPeriod"/>
            </a:pPr>
            <a:endParaRPr lang="it-IT" dirty="0"/>
          </a:p>
        </p:txBody>
      </p:sp>
    </p:spTree>
    <p:extLst>
      <p:ext uri="{BB962C8B-B14F-4D97-AF65-F5344CB8AC3E}">
        <p14:creationId xmlns:p14="http://schemas.microsoft.com/office/powerpoint/2010/main" val="511786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522AE0-E151-7B40-C776-8A549F012A51}"/>
              </a:ext>
            </a:extLst>
          </p:cNvPr>
          <p:cNvSpPr>
            <a:spLocks noGrp="1"/>
          </p:cNvSpPr>
          <p:nvPr>
            <p:ph type="title"/>
          </p:nvPr>
        </p:nvSpPr>
        <p:spPr/>
        <p:txBody>
          <a:bodyPr/>
          <a:lstStyle/>
          <a:p>
            <a:r>
              <a:rPr lang="it-IT" b="1" dirty="0">
                <a:solidFill>
                  <a:srgbClr val="0070C0"/>
                </a:solidFill>
              </a:rPr>
              <a:t>Spunti di riflessione…. </a:t>
            </a:r>
          </a:p>
        </p:txBody>
      </p:sp>
      <p:sp>
        <p:nvSpPr>
          <p:cNvPr id="3" name="Segnaposto contenuto 2">
            <a:extLst>
              <a:ext uri="{FF2B5EF4-FFF2-40B4-BE49-F238E27FC236}">
                <a16:creationId xmlns:a16="http://schemas.microsoft.com/office/drawing/2014/main" id="{25F02AE0-FD07-14FE-690E-4EB624F25A97}"/>
              </a:ext>
            </a:extLst>
          </p:cNvPr>
          <p:cNvSpPr>
            <a:spLocks noGrp="1"/>
          </p:cNvSpPr>
          <p:nvPr>
            <p:ph idx="1"/>
          </p:nvPr>
        </p:nvSpPr>
        <p:spPr/>
        <p:txBody>
          <a:bodyPr>
            <a:normAutofit fontScale="92500" lnSpcReduction="20000"/>
          </a:bodyPr>
          <a:lstStyle/>
          <a:p>
            <a:r>
              <a:rPr lang="it-IT" dirty="0"/>
              <a:t>Il nostro intervento si propone di indagare la percezione che le fasce giovanili hanno del loro profilo professionale rispetto alle richieste del mondo del lavoro e quali sono gli stereotipi da essi coltivati nei confronti di un mondo del lavoro visto come precario, incerto e, soprattutto, di ardua lettura. La visione del mercato del lavoro proposta dai nostri giovani partecipanti è caratterizzata sia dal ricorso a stereotipi e convinzioni improprie in merito alle reali richieste aziendali sia da un sentimento di inadeguatezza che, in alcuni casi, raggiunge lo sconforto. Il peso sempre maggiore che le più moderne realtà lavorative attribuiscono alle soft skill non è recepito dai giovani con la necessaria evidenza. Eppure, tale consapevolezza, se assimilata, potrebbe modificare a loro favore sia la ricerca che l’inserimento successivo. Altri dati che emergono con forza sono relativi alla mancata percezione del rilievo dell’apprendimento in contesti informali e non formali. Più ancora degli interventi formativi, pure essenziali, sarebbe opportuno implementare, su larga scala e in maniera permanente, una serie di politiche in ambito di orientamento per attrezzare le persone a leggere il contesto, verificare i propri requisiti, ragionare sui propri punti di forza e utilizzarli al meglio durante il tormentato percorso di inserimento e/o reinserimento al lavoro. </a:t>
            </a:r>
          </a:p>
        </p:txBody>
      </p:sp>
    </p:spTree>
    <p:extLst>
      <p:ext uri="{BB962C8B-B14F-4D97-AF65-F5344CB8AC3E}">
        <p14:creationId xmlns:p14="http://schemas.microsoft.com/office/powerpoint/2010/main" val="410203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EC953A3-0D72-4057-4BA0-E1F60EDCABAE}"/>
              </a:ext>
            </a:extLst>
          </p:cNvPr>
          <p:cNvSpPr>
            <a:spLocks noGrp="1"/>
          </p:cNvSpPr>
          <p:nvPr>
            <p:ph idx="1"/>
          </p:nvPr>
        </p:nvSpPr>
        <p:spPr/>
        <p:txBody>
          <a:bodyPr>
            <a:normAutofit/>
          </a:bodyPr>
          <a:lstStyle/>
          <a:p>
            <a:pPr algn="ctr"/>
            <a:r>
              <a:rPr lang="it-IT" sz="4800" b="1" dirty="0">
                <a:solidFill>
                  <a:srgbClr val="0070C0"/>
                </a:solidFill>
                <a:latin typeface="+mj-lt"/>
              </a:rPr>
              <a:t>Grazie per l’attenzione!</a:t>
            </a:r>
          </a:p>
        </p:txBody>
      </p:sp>
    </p:spTree>
    <p:extLst>
      <p:ext uri="{BB962C8B-B14F-4D97-AF65-F5344CB8AC3E}">
        <p14:creationId xmlns:p14="http://schemas.microsoft.com/office/powerpoint/2010/main" val="76099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6A002F-5414-53F4-6345-64470D70FF96}"/>
              </a:ext>
            </a:extLst>
          </p:cNvPr>
          <p:cNvSpPr>
            <a:spLocks noGrp="1"/>
          </p:cNvSpPr>
          <p:nvPr>
            <p:ph type="title"/>
          </p:nvPr>
        </p:nvSpPr>
        <p:spPr/>
        <p:txBody>
          <a:bodyPr/>
          <a:lstStyle/>
          <a:p>
            <a:r>
              <a:rPr kumimoji="0" lang="it-IT" sz="4600" b="1" i="0" u="none" strike="noStrike" kern="1200" cap="none" spc="-50" normalizeH="0" baseline="0" noProof="0" dirty="0">
                <a:ln>
                  <a:noFill/>
                </a:ln>
                <a:solidFill>
                  <a:srgbClr val="0070C0"/>
                </a:solidFill>
                <a:effectLst/>
                <a:uLnTx/>
                <a:uFillTx/>
                <a:latin typeface="Georgia Pro Cond Light" panose="020F0302020204030204"/>
                <a:ea typeface="+mj-ea"/>
                <a:cs typeface="+mj-cs"/>
              </a:rPr>
              <a:t>Il lessico del Laboratorio Interattivo</a:t>
            </a:r>
            <a:endParaRPr lang="it-IT" dirty="0"/>
          </a:p>
        </p:txBody>
      </p:sp>
      <p:sp>
        <p:nvSpPr>
          <p:cNvPr id="3" name="Segnaposto contenuto 2">
            <a:extLst>
              <a:ext uri="{FF2B5EF4-FFF2-40B4-BE49-F238E27FC236}">
                <a16:creationId xmlns:a16="http://schemas.microsoft.com/office/drawing/2014/main" id="{6B5B4C64-C2FA-841E-6DF8-AA49FBE53034}"/>
              </a:ext>
            </a:extLst>
          </p:cNvPr>
          <p:cNvSpPr>
            <a:spLocks noGrp="1"/>
          </p:cNvSpPr>
          <p:nvPr>
            <p:ph idx="1"/>
          </p:nvPr>
        </p:nvSpPr>
        <p:spPr>
          <a:xfrm>
            <a:off x="711200" y="2108201"/>
            <a:ext cx="10444480" cy="3760891"/>
          </a:xfrm>
        </p:spPr>
        <p:txBody>
          <a:bodyPr/>
          <a:lstStyle/>
          <a:p>
            <a:pPr marL="0" marR="0" lvl="0" indent="0" algn="ctr" defTabSz="914400" rtl="0" eaLnBrk="1" fontAlgn="auto" latinLnBrk="0" hangingPunct="1">
              <a:lnSpc>
                <a:spcPct val="110000"/>
              </a:lnSpc>
              <a:spcBef>
                <a:spcPts val="1200"/>
              </a:spcBef>
              <a:spcAft>
                <a:spcPts val="200"/>
              </a:spcAft>
              <a:buClr>
                <a:srgbClr val="579858"/>
              </a:buClr>
              <a:buSzPct val="100000"/>
              <a:buNone/>
              <a:tabLst/>
              <a:defRPr/>
            </a:pPr>
            <a:r>
              <a:rPr lang="it-IT" sz="2600" b="1" dirty="0">
                <a:solidFill>
                  <a:srgbClr val="0070C0"/>
                </a:solidFill>
                <a:latin typeface="Speak Pro" panose="020F0502020204030204"/>
              </a:rPr>
              <a:t>Accoglienza - esplorazione</a:t>
            </a:r>
          </a:p>
          <a:p>
            <a:endParaRPr lang="it-IT" dirty="0"/>
          </a:p>
        </p:txBody>
      </p:sp>
      <p:sp>
        <p:nvSpPr>
          <p:cNvPr id="5" name="CasellaDiTesto 4">
            <a:extLst>
              <a:ext uri="{FF2B5EF4-FFF2-40B4-BE49-F238E27FC236}">
                <a16:creationId xmlns:a16="http://schemas.microsoft.com/office/drawing/2014/main" id="{2C61BB07-A5FA-8177-4AD8-B4B133051CDC}"/>
              </a:ext>
            </a:extLst>
          </p:cNvPr>
          <p:cNvSpPr txBox="1"/>
          <p:nvPr/>
        </p:nvSpPr>
        <p:spPr>
          <a:xfrm>
            <a:off x="1394124" y="2790367"/>
            <a:ext cx="4340225" cy="2616101"/>
          </a:xfrm>
          <a:prstGeom prst="rect">
            <a:avLst/>
          </a:prstGeom>
          <a:noFill/>
        </p:spPr>
        <p:txBody>
          <a:bodyPr wrap="square">
            <a:spAutoFit/>
          </a:bodyPr>
          <a:lstStyle/>
          <a:p>
            <a:r>
              <a:rPr lang="it-IT" sz="2000" dirty="0"/>
              <a:t>L’accoglienza è la fase introduttiva, durante la quale il team psico-pedagogico fa emergere pregiudizi dominanti e miti da sfatare in merito alle tematiche da affrontare con l’obiettivo di creare uno spazio di dialogo interattivo e partecipante. </a:t>
            </a:r>
          </a:p>
          <a:p>
            <a:r>
              <a:rPr lang="it-IT" sz="2400" dirty="0"/>
              <a:t> </a:t>
            </a:r>
          </a:p>
        </p:txBody>
      </p:sp>
      <p:pic>
        <p:nvPicPr>
          <p:cNvPr id="6" name="Immagine 5">
            <a:extLst>
              <a:ext uri="{FF2B5EF4-FFF2-40B4-BE49-F238E27FC236}">
                <a16:creationId xmlns:a16="http://schemas.microsoft.com/office/drawing/2014/main" id="{DCAC5711-6B22-FDF1-75F7-90550C87E53B}"/>
              </a:ext>
            </a:extLst>
          </p:cNvPr>
          <p:cNvPicPr>
            <a:picLocks noChangeAspect="1"/>
          </p:cNvPicPr>
          <p:nvPr/>
        </p:nvPicPr>
        <p:blipFill>
          <a:blip r:embed="rId2"/>
          <a:stretch>
            <a:fillRect/>
          </a:stretch>
        </p:blipFill>
        <p:spPr>
          <a:xfrm>
            <a:off x="5933440" y="2672080"/>
            <a:ext cx="4324350" cy="3567853"/>
          </a:xfrm>
          <a:prstGeom prst="rect">
            <a:avLst/>
          </a:prstGeom>
        </p:spPr>
      </p:pic>
    </p:spTree>
    <p:extLst>
      <p:ext uri="{BB962C8B-B14F-4D97-AF65-F5344CB8AC3E}">
        <p14:creationId xmlns:p14="http://schemas.microsoft.com/office/powerpoint/2010/main" val="417009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6A002F-5414-53F4-6345-64470D70FF96}"/>
              </a:ext>
            </a:extLst>
          </p:cNvPr>
          <p:cNvSpPr>
            <a:spLocks noGrp="1"/>
          </p:cNvSpPr>
          <p:nvPr>
            <p:ph type="title"/>
          </p:nvPr>
        </p:nvSpPr>
        <p:spPr/>
        <p:txBody>
          <a:bodyPr/>
          <a:lstStyle/>
          <a:p>
            <a:r>
              <a:rPr kumimoji="0" lang="it-IT" sz="4600" b="1" i="0" u="none" strike="noStrike" kern="1200" cap="none" spc="-50" normalizeH="0" baseline="0" noProof="0" dirty="0">
                <a:ln>
                  <a:noFill/>
                </a:ln>
                <a:solidFill>
                  <a:srgbClr val="0070C0"/>
                </a:solidFill>
                <a:effectLst/>
                <a:uLnTx/>
                <a:uFillTx/>
                <a:latin typeface="Georgia Pro Cond Light" panose="020F0302020204030204"/>
                <a:ea typeface="+mj-ea"/>
                <a:cs typeface="+mj-cs"/>
              </a:rPr>
              <a:t>Il lessico del Laboratorio Interattivo</a:t>
            </a:r>
            <a:endParaRPr lang="it-IT" dirty="0"/>
          </a:p>
        </p:txBody>
      </p:sp>
      <p:sp>
        <p:nvSpPr>
          <p:cNvPr id="3" name="Segnaposto contenuto 2">
            <a:extLst>
              <a:ext uri="{FF2B5EF4-FFF2-40B4-BE49-F238E27FC236}">
                <a16:creationId xmlns:a16="http://schemas.microsoft.com/office/drawing/2014/main" id="{6B5B4C64-C2FA-841E-6DF8-AA49FBE53034}"/>
              </a:ext>
            </a:extLst>
          </p:cNvPr>
          <p:cNvSpPr>
            <a:spLocks noGrp="1"/>
          </p:cNvSpPr>
          <p:nvPr>
            <p:ph idx="1"/>
          </p:nvPr>
        </p:nvSpPr>
        <p:spPr/>
        <p:txBody>
          <a:bodyPr>
            <a:normAutofit fontScale="92500" lnSpcReduction="20000"/>
          </a:bodyPr>
          <a:lstStyle/>
          <a:p>
            <a:pPr marL="91440" marR="0" lvl="0" indent="-91440" algn="ctr" defTabSz="914400" rtl="0" eaLnBrk="1" fontAlgn="auto" latinLnBrk="0" hangingPunct="1">
              <a:lnSpc>
                <a:spcPct val="110000"/>
              </a:lnSpc>
              <a:spcBef>
                <a:spcPts val="1200"/>
              </a:spcBef>
              <a:spcAft>
                <a:spcPts val="200"/>
              </a:spcAft>
              <a:buClr>
                <a:srgbClr val="579858"/>
              </a:buClr>
              <a:buSzPct val="100000"/>
              <a:buFont typeface="Calibri" panose="020F0502020204030204" pitchFamily="34" charset="0"/>
              <a:buChar char=" "/>
              <a:tabLst/>
              <a:defRPr/>
            </a:pPr>
            <a:r>
              <a:rPr lang="it-IT" sz="2800" b="1" dirty="0">
                <a:solidFill>
                  <a:srgbClr val="0070C0"/>
                </a:solidFill>
                <a:latin typeface="Speak Pro" panose="020F0502020204030204"/>
              </a:rPr>
              <a:t>Scoperta</a:t>
            </a:r>
          </a:p>
          <a:p>
            <a:pPr marL="0" marR="0" lvl="0" indent="0" defTabSz="914400" rtl="0" eaLnBrk="1" fontAlgn="auto" latinLnBrk="0" hangingPunct="1">
              <a:lnSpc>
                <a:spcPct val="110000"/>
              </a:lnSpc>
              <a:spcBef>
                <a:spcPts val="1200"/>
              </a:spcBef>
              <a:spcAft>
                <a:spcPts val="200"/>
              </a:spcAft>
              <a:buClr>
                <a:srgbClr val="579858"/>
              </a:buClr>
              <a:buSzPct val="100000"/>
              <a:buNone/>
              <a:tabLst/>
              <a:defRPr/>
            </a:pPr>
            <a:r>
              <a:rPr lang="it-IT" sz="2200" dirty="0">
                <a:solidFill>
                  <a:prstClr val="black">
                    <a:lumMod val="75000"/>
                    <a:lumOff val="25000"/>
                  </a:prstClr>
                </a:solidFill>
                <a:latin typeface="Speak Pro" panose="020F0502020204030204"/>
              </a:rPr>
              <a:t>Nella fase della scoperta il gruppo lavora sulla costruzione condivisa del costrutto di occupabilità e delle sue dimensioni e sotto-dimensioni (Grimaldi, Bosca, Porcelli, Rossi, 2015) sulla base dei profili generati dal questionario AVO. In questa fase, il facilitatore avvia la discussione circa la distinzione tra: </a:t>
            </a:r>
          </a:p>
          <a:p>
            <a:pPr>
              <a:buClr>
                <a:srgbClr val="579858"/>
              </a:buClr>
              <a:defRPr/>
            </a:pPr>
            <a:r>
              <a:rPr lang="it-IT" sz="2200" b="1" i="1" dirty="0">
                <a:solidFill>
                  <a:prstClr val="black">
                    <a:lumMod val="75000"/>
                    <a:lumOff val="25000"/>
                  </a:prstClr>
                </a:solidFill>
                <a:latin typeface="Speak Pro" panose="020F0502020204030204"/>
              </a:rPr>
              <a:t>Occupabilità: </a:t>
            </a:r>
            <a:r>
              <a:rPr lang="it-IT" sz="2200" i="1" dirty="0">
                <a:solidFill>
                  <a:prstClr val="black">
                    <a:lumMod val="75000"/>
                    <a:lumOff val="25000"/>
                  </a:prstClr>
                </a:solidFill>
                <a:latin typeface="Speak Pro" panose="020F0502020204030204"/>
              </a:rPr>
              <a:t>costrutto che identifica non solo la disponibilità della persona ad essere occupata e le relative condizioni del mercato, ma rappresenta anche un insieme di  variabili oggettive e soggettive che descrivono la persona in cerca di lavoro;</a:t>
            </a:r>
            <a:endParaRPr lang="it-IT" sz="2200" b="1" i="1" dirty="0">
              <a:solidFill>
                <a:prstClr val="black">
                  <a:lumMod val="75000"/>
                  <a:lumOff val="25000"/>
                </a:prstClr>
              </a:solidFill>
              <a:latin typeface="Speak Pro" panose="020F0502020204030204"/>
            </a:endParaRPr>
          </a:p>
          <a:p>
            <a:pPr>
              <a:buClr>
                <a:srgbClr val="579858"/>
              </a:buClr>
              <a:defRPr/>
            </a:pPr>
            <a:r>
              <a:rPr lang="it-IT" sz="2200" b="1" i="1" dirty="0">
                <a:solidFill>
                  <a:prstClr val="black">
                    <a:lumMod val="75000"/>
                    <a:lumOff val="25000"/>
                  </a:prstClr>
                </a:solidFill>
                <a:latin typeface="Speak Pro" panose="020F0502020204030204"/>
              </a:rPr>
              <a:t>Occupazione: </a:t>
            </a:r>
            <a:r>
              <a:rPr lang="it-IT" sz="2200" i="1" dirty="0">
                <a:solidFill>
                  <a:prstClr val="black">
                    <a:lumMod val="75000"/>
                    <a:lumOff val="25000"/>
                  </a:prstClr>
                </a:solidFill>
                <a:latin typeface="Speak Pro" panose="020F0502020204030204"/>
              </a:rPr>
              <a:t>termine statistico-economico che definisce lo scambio fra prestazione lavorativa e reddito all’interno di un determinato contesto di lavoro.</a:t>
            </a:r>
            <a:endParaRPr kumimoji="0" lang="it-IT" sz="2200" b="1" i="1" u="none" strike="noStrike" kern="1200" cap="none" spc="0" normalizeH="0" baseline="0" noProof="0" dirty="0">
              <a:ln>
                <a:noFill/>
              </a:ln>
              <a:solidFill>
                <a:srgbClr val="0070C0"/>
              </a:solidFill>
              <a:effectLst/>
              <a:uLnTx/>
              <a:uFillTx/>
              <a:latin typeface="Speak Pro" panose="020F0502020204030204"/>
              <a:ea typeface="+mn-ea"/>
              <a:cs typeface="+mn-cs"/>
            </a:endParaRPr>
          </a:p>
          <a:p>
            <a:endParaRPr lang="it-IT" dirty="0"/>
          </a:p>
        </p:txBody>
      </p:sp>
    </p:spTree>
    <p:extLst>
      <p:ext uri="{BB962C8B-B14F-4D97-AF65-F5344CB8AC3E}">
        <p14:creationId xmlns:p14="http://schemas.microsoft.com/office/powerpoint/2010/main" val="93354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6A002F-5414-53F4-6345-64470D70FF96}"/>
              </a:ext>
            </a:extLst>
          </p:cNvPr>
          <p:cNvSpPr>
            <a:spLocks noGrp="1"/>
          </p:cNvSpPr>
          <p:nvPr>
            <p:ph type="title"/>
          </p:nvPr>
        </p:nvSpPr>
        <p:spPr>
          <a:xfrm>
            <a:off x="1097280" y="286603"/>
            <a:ext cx="10058400" cy="1450757"/>
          </a:xfrm>
        </p:spPr>
        <p:txBody>
          <a:bodyPr anchor="b">
            <a:normAutofit/>
          </a:bodyPr>
          <a:lstStyle/>
          <a:p>
            <a:r>
              <a:rPr kumimoji="0" lang="it-IT" b="1" i="0" u="none" strike="noStrike" kern="1200" cap="none" spc="-50" normalizeH="0" baseline="0" noProof="0" dirty="0">
                <a:ln>
                  <a:noFill/>
                </a:ln>
                <a:solidFill>
                  <a:srgbClr val="0070C0"/>
                </a:solidFill>
                <a:effectLst/>
                <a:uLnTx/>
                <a:uFillTx/>
              </a:rPr>
              <a:t>Il lessico del Laboratorio Interattivo</a:t>
            </a:r>
            <a:endParaRPr lang="it-IT" dirty="0">
              <a:solidFill>
                <a:srgbClr val="0070C0"/>
              </a:solidFill>
            </a:endParaRPr>
          </a:p>
        </p:txBody>
      </p:sp>
      <p:sp>
        <p:nvSpPr>
          <p:cNvPr id="3" name="Segnaposto contenuto 2">
            <a:extLst>
              <a:ext uri="{FF2B5EF4-FFF2-40B4-BE49-F238E27FC236}">
                <a16:creationId xmlns:a16="http://schemas.microsoft.com/office/drawing/2014/main" id="{6B5B4C64-C2FA-841E-6DF8-AA49FBE53034}"/>
              </a:ext>
            </a:extLst>
          </p:cNvPr>
          <p:cNvSpPr>
            <a:spLocks noGrp="1"/>
          </p:cNvSpPr>
          <p:nvPr>
            <p:ph sz="half" idx="1"/>
          </p:nvPr>
        </p:nvSpPr>
        <p:spPr>
          <a:xfrm>
            <a:off x="419987" y="1911579"/>
            <a:ext cx="6694338" cy="4290060"/>
          </a:xfrm>
        </p:spPr>
        <p:txBody>
          <a:bodyPr>
            <a:noAutofit/>
          </a:bodyPr>
          <a:lstStyle/>
          <a:p>
            <a:pPr marL="91440" marR="0" lvl="0" indent="-91440" defTabSz="914400" rtl="0" eaLnBrk="1" fontAlgn="auto" latinLnBrk="0" hangingPunct="1">
              <a:lnSpc>
                <a:spcPct val="100000"/>
              </a:lnSpc>
              <a:spcBef>
                <a:spcPts val="1200"/>
              </a:spcBef>
              <a:spcAft>
                <a:spcPts val="200"/>
              </a:spcAft>
              <a:buClr>
                <a:srgbClr val="579858"/>
              </a:buClr>
              <a:buSzPct val="100000"/>
              <a:buFont typeface="Calibri" panose="020F0502020204030204" pitchFamily="34" charset="0"/>
              <a:buChar char=" "/>
              <a:tabLst/>
              <a:defRPr/>
            </a:pPr>
            <a:r>
              <a:rPr lang="it-IT" sz="2600" b="1" dirty="0">
                <a:solidFill>
                  <a:srgbClr val="0070C0"/>
                </a:solidFill>
              </a:rPr>
              <a:t>Auto-riconoscimento</a:t>
            </a:r>
          </a:p>
          <a:p>
            <a:pPr marL="0" marR="0" lvl="0" indent="0" defTabSz="914400" rtl="0" eaLnBrk="1" fontAlgn="auto" latinLnBrk="0" hangingPunct="1">
              <a:lnSpc>
                <a:spcPct val="100000"/>
              </a:lnSpc>
              <a:spcBef>
                <a:spcPts val="1200"/>
              </a:spcBef>
              <a:spcAft>
                <a:spcPts val="200"/>
              </a:spcAft>
              <a:buClr>
                <a:srgbClr val="579858"/>
              </a:buClr>
              <a:buSzPct val="100000"/>
              <a:buNone/>
              <a:tabLst/>
              <a:defRPr/>
            </a:pPr>
            <a:r>
              <a:rPr lang="it-IT" sz="1700" dirty="0"/>
              <a:t>In questa fase le studentesse e gli studenti apprendono ad ancorare le proprie soft skills ai diversi </a:t>
            </a:r>
            <a:r>
              <a:rPr lang="it-IT" sz="1700" b="1" i="1" dirty="0"/>
              <a:t>contesti di apprendimento (</a:t>
            </a:r>
            <a:r>
              <a:rPr lang="it-IT" sz="1700" dirty="0"/>
              <a:t>formali, non formali e informali). L’obiettivo di questo step è implementare attività e utilizzare dispositivi formativi che rendano gli studenti e le studentesse consapevoli dell’intera gamma di conoscenze e competenze che hanno acquisito nei diversi contesti, pervenendo all’auto-riconoscimento di un’identità soggettiva che combina ed integra due dimensioni, una individuale ed una relazionale (Bernstein e Solomon, 1999). </a:t>
            </a:r>
            <a:endParaRPr lang="en-US" sz="1700" dirty="0"/>
          </a:p>
          <a:p>
            <a:pPr marL="0" marR="0" lvl="0" indent="0" defTabSz="914400" rtl="0" eaLnBrk="1" fontAlgn="auto" latinLnBrk="0" hangingPunct="1">
              <a:lnSpc>
                <a:spcPct val="100000"/>
              </a:lnSpc>
              <a:spcBef>
                <a:spcPts val="1200"/>
              </a:spcBef>
              <a:spcAft>
                <a:spcPts val="200"/>
              </a:spcAft>
              <a:buClr>
                <a:srgbClr val="579858"/>
              </a:buClr>
              <a:buSzPct val="100000"/>
              <a:buNone/>
              <a:tabLst/>
              <a:defRPr/>
            </a:pPr>
            <a:r>
              <a:rPr lang="en-US" sz="1700" dirty="0"/>
              <a:t>Centrale é il </a:t>
            </a:r>
            <a:r>
              <a:rPr lang="en-US" sz="1700" dirty="0" err="1"/>
              <a:t>costrutto</a:t>
            </a:r>
            <a:r>
              <a:rPr lang="en-US" sz="1700" dirty="0"/>
              <a:t> di “self-</a:t>
            </a:r>
            <a:r>
              <a:rPr lang="en-US" sz="1700" dirty="0" err="1"/>
              <a:t>reflxivity</a:t>
            </a:r>
            <a:r>
              <a:rPr lang="en-US" sz="1700" dirty="0"/>
              <a:t>” (</a:t>
            </a:r>
            <a:r>
              <a:rPr lang="en-US" sz="1700" dirty="0" err="1"/>
              <a:t>Boud</a:t>
            </a:r>
            <a:r>
              <a:rPr lang="en-US" sz="1700" dirty="0"/>
              <a:t>, Keogh &amp; Walker, 1985; Dewey, 1910; Moon, 1999). </a:t>
            </a:r>
            <a:r>
              <a:rPr lang="it-IT" sz="1700" dirty="0"/>
              <a:t>Ciascun partecipante scopre le risorse sulle quali può puntare in una prospettiva autopromozionale e, al tempo stesso, anche le aree di miglioramento rispetto alle quali è opportuno lavorare per trasformarle progressivamente in punti di forza (Almonte,2022; </a:t>
            </a:r>
            <a:r>
              <a:rPr lang="it-IT" sz="1700" dirty="0" err="1"/>
              <a:t>Pellerey</a:t>
            </a:r>
            <a:r>
              <a:rPr lang="it-IT" sz="1700" dirty="0"/>
              <a:t>, 2016). </a:t>
            </a:r>
          </a:p>
        </p:txBody>
      </p:sp>
      <p:pic>
        <p:nvPicPr>
          <p:cNvPr id="6" name="Immagine 5">
            <a:extLst>
              <a:ext uri="{FF2B5EF4-FFF2-40B4-BE49-F238E27FC236}">
                <a16:creationId xmlns:a16="http://schemas.microsoft.com/office/drawing/2014/main" id="{E4714188-0B8B-F32D-B027-FD61D226EEDD}"/>
              </a:ext>
            </a:extLst>
          </p:cNvPr>
          <p:cNvPicPr>
            <a:picLocks noChangeAspect="1"/>
          </p:cNvPicPr>
          <p:nvPr/>
        </p:nvPicPr>
        <p:blipFill>
          <a:blip r:embed="rId2"/>
          <a:stretch>
            <a:fillRect/>
          </a:stretch>
        </p:blipFill>
        <p:spPr>
          <a:xfrm>
            <a:off x="7114325" y="2972665"/>
            <a:ext cx="4023403" cy="3090678"/>
          </a:xfrm>
          <a:prstGeom prst="rect">
            <a:avLst/>
          </a:prstGeom>
          <a:noFill/>
        </p:spPr>
      </p:pic>
    </p:spTree>
    <p:extLst>
      <p:ext uri="{BB962C8B-B14F-4D97-AF65-F5344CB8AC3E}">
        <p14:creationId xmlns:p14="http://schemas.microsoft.com/office/powerpoint/2010/main" val="300116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6A002F-5414-53F4-6345-64470D70FF96}"/>
              </a:ext>
            </a:extLst>
          </p:cNvPr>
          <p:cNvSpPr>
            <a:spLocks noGrp="1"/>
          </p:cNvSpPr>
          <p:nvPr>
            <p:ph type="title"/>
          </p:nvPr>
        </p:nvSpPr>
        <p:spPr/>
        <p:txBody>
          <a:bodyPr/>
          <a:lstStyle/>
          <a:p>
            <a:r>
              <a:rPr kumimoji="0" lang="it-IT" sz="4600" b="1" i="0" u="none" strike="noStrike" kern="1200" cap="none" spc="-50" normalizeH="0" baseline="0" noProof="0" dirty="0">
                <a:ln>
                  <a:noFill/>
                </a:ln>
                <a:solidFill>
                  <a:srgbClr val="0070C0"/>
                </a:solidFill>
                <a:effectLst/>
                <a:uLnTx/>
                <a:uFillTx/>
                <a:latin typeface="Georgia Pro Cond Light" panose="020F0302020204030204"/>
                <a:ea typeface="+mj-ea"/>
                <a:cs typeface="+mj-cs"/>
              </a:rPr>
              <a:t>Il lessico del Laboratorio Interattivo</a:t>
            </a:r>
            <a:endParaRPr lang="it-IT" dirty="0"/>
          </a:p>
        </p:txBody>
      </p:sp>
      <p:sp>
        <p:nvSpPr>
          <p:cNvPr id="3" name="Segnaposto contenuto 2">
            <a:extLst>
              <a:ext uri="{FF2B5EF4-FFF2-40B4-BE49-F238E27FC236}">
                <a16:creationId xmlns:a16="http://schemas.microsoft.com/office/drawing/2014/main" id="{6B5B4C64-C2FA-841E-6DF8-AA49FBE53034}"/>
              </a:ext>
            </a:extLst>
          </p:cNvPr>
          <p:cNvSpPr>
            <a:spLocks noGrp="1"/>
          </p:cNvSpPr>
          <p:nvPr>
            <p:ph idx="1"/>
          </p:nvPr>
        </p:nvSpPr>
        <p:spPr/>
        <p:txBody>
          <a:bodyPr>
            <a:normAutofit/>
          </a:bodyPr>
          <a:lstStyle/>
          <a:p>
            <a:pPr marL="91440" marR="0" lvl="0" indent="-91440" algn="ctr" defTabSz="914400" rtl="0" eaLnBrk="1" fontAlgn="auto" latinLnBrk="0" hangingPunct="1">
              <a:lnSpc>
                <a:spcPct val="110000"/>
              </a:lnSpc>
              <a:spcBef>
                <a:spcPts val="1200"/>
              </a:spcBef>
              <a:spcAft>
                <a:spcPts val="200"/>
              </a:spcAft>
              <a:buClr>
                <a:srgbClr val="579858"/>
              </a:buClr>
              <a:buSzPct val="100000"/>
              <a:buFont typeface="Calibri" panose="020F0502020204030204" pitchFamily="34" charset="0"/>
              <a:buChar char=" "/>
              <a:tabLst/>
              <a:defRPr/>
            </a:pPr>
            <a:r>
              <a:rPr lang="it-IT" sz="2600" b="1" dirty="0">
                <a:solidFill>
                  <a:srgbClr val="0070C0"/>
                </a:solidFill>
                <a:latin typeface="Speak Pro" panose="020F0502020204030204"/>
              </a:rPr>
              <a:t>Definizione - Costruzione </a:t>
            </a:r>
          </a:p>
          <a:p>
            <a:pPr marL="0" marR="0" lvl="0" indent="0" defTabSz="914400" rtl="0" eaLnBrk="1" fontAlgn="auto" latinLnBrk="0" hangingPunct="1">
              <a:lnSpc>
                <a:spcPct val="110000"/>
              </a:lnSpc>
              <a:spcBef>
                <a:spcPts val="1200"/>
              </a:spcBef>
              <a:spcAft>
                <a:spcPts val="200"/>
              </a:spcAft>
              <a:buClr>
                <a:srgbClr val="579858"/>
              </a:buClr>
              <a:buSzPct val="100000"/>
              <a:buNone/>
              <a:tabLst/>
              <a:defRPr/>
            </a:pPr>
            <a:r>
              <a:rPr lang="it-IT" dirty="0">
                <a:solidFill>
                  <a:prstClr val="black">
                    <a:lumMod val="75000"/>
                    <a:lumOff val="25000"/>
                  </a:prstClr>
                </a:solidFill>
                <a:latin typeface="Speak Pro" panose="020F0502020204030204"/>
              </a:rPr>
              <a:t>In questa fase gli studenti si implicano in attività: 1)utili per approfondire la conoscenza delle professioni di proprio interesse; 2)finalizzate allo sviluppo di determinate skills (Almonte,2022; </a:t>
            </a:r>
            <a:r>
              <a:rPr lang="it-IT" dirty="0" err="1">
                <a:solidFill>
                  <a:prstClr val="black">
                    <a:lumMod val="75000"/>
                    <a:lumOff val="25000"/>
                  </a:prstClr>
                </a:solidFill>
                <a:latin typeface="Speak Pro" panose="020F0502020204030204"/>
              </a:rPr>
              <a:t>Crossan</a:t>
            </a:r>
            <a:r>
              <a:rPr lang="it-IT" dirty="0">
                <a:solidFill>
                  <a:prstClr val="black">
                    <a:lumMod val="75000"/>
                    <a:lumOff val="25000"/>
                  </a:prstClr>
                </a:solidFill>
                <a:latin typeface="Speak Pro" panose="020F0502020204030204"/>
              </a:rPr>
              <a:t>, e al., 2005; </a:t>
            </a:r>
            <a:r>
              <a:rPr lang="da-DK" dirty="0">
                <a:solidFill>
                  <a:prstClr val="black">
                    <a:lumMod val="75000"/>
                    <a:lumOff val="25000"/>
                  </a:prstClr>
                </a:solidFill>
                <a:latin typeface="Speak Pro" panose="020F0502020204030204"/>
              </a:rPr>
              <a:t>Cunha, et al.,1999;</a:t>
            </a:r>
            <a:r>
              <a:rPr lang="it-IT" dirty="0">
                <a:solidFill>
                  <a:prstClr val="black">
                    <a:lumMod val="75000"/>
                    <a:lumOff val="25000"/>
                  </a:prstClr>
                </a:solidFill>
                <a:latin typeface="Speak Pro" panose="020F0502020204030204"/>
              </a:rPr>
              <a:t> Van </a:t>
            </a:r>
            <a:r>
              <a:rPr lang="it-IT" dirty="0" err="1">
                <a:solidFill>
                  <a:prstClr val="black">
                    <a:lumMod val="75000"/>
                    <a:lumOff val="25000"/>
                  </a:prstClr>
                </a:solidFill>
                <a:latin typeface="Speak Pro" panose="020F0502020204030204"/>
              </a:rPr>
              <a:t>Der</a:t>
            </a:r>
            <a:r>
              <a:rPr lang="it-IT" dirty="0">
                <a:solidFill>
                  <a:prstClr val="black">
                    <a:lumMod val="75000"/>
                    <a:lumOff val="25000"/>
                  </a:prstClr>
                </a:solidFill>
                <a:latin typeface="Speak Pro" panose="020F0502020204030204"/>
              </a:rPr>
              <a:t> </a:t>
            </a:r>
            <a:r>
              <a:rPr lang="it-IT" dirty="0" err="1">
                <a:solidFill>
                  <a:prstClr val="black">
                    <a:lumMod val="75000"/>
                    <a:lumOff val="25000"/>
                  </a:prstClr>
                </a:solidFill>
                <a:latin typeface="Speak Pro" panose="020F0502020204030204"/>
              </a:rPr>
              <a:t>Heiide</a:t>
            </a:r>
            <a:r>
              <a:rPr lang="it-IT" dirty="0">
                <a:solidFill>
                  <a:prstClr val="black">
                    <a:lumMod val="75000"/>
                    <a:lumOff val="25000"/>
                  </a:prstClr>
                </a:solidFill>
                <a:latin typeface="Speak Pro" panose="020F0502020204030204"/>
              </a:rPr>
              <a:t>, 2006); 3) orientate alla realizzazione del Cv Europass e Digital </a:t>
            </a:r>
            <a:r>
              <a:rPr lang="it-IT" dirty="0" err="1">
                <a:solidFill>
                  <a:prstClr val="black">
                    <a:lumMod val="75000"/>
                    <a:lumOff val="25000"/>
                  </a:prstClr>
                </a:solidFill>
                <a:latin typeface="Speak Pro" panose="020F0502020204030204"/>
              </a:rPr>
              <a:t>Portrait</a:t>
            </a:r>
            <a:r>
              <a:rPr lang="it-IT" dirty="0">
                <a:solidFill>
                  <a:prstClr val="black">
                    <a:lumMod val="75000"/>
                    <a:lumOff val="25000"/>
                  </a:prstClr>
                </a:solidFill>
                <a:latin typeface="Speak Pro" panose="020F0502020204030204"/>
              </a:rPr>
              <a:t> e, in particolare, proprio quest’ultimo dispositivo incoraggia gli studenti ad accogliere la sfida di narrare di sé in modo autentico e personale, dando una forma creativa ed espressiva alla propria “sintesi dell’eterogeneo”, ovvero a quell’“unità intelligibile che compone circostanze, fini, mezzi, iniziative, conseguenze non volute” (Ricoeur, 1986 p. 14). </a:t>
            </a:r>
            <a:endParaRPr lang="it-IT" dirty="0"/>
          </a:p>
        </p:txBody>
      </p:sp>
    </p:spTree>
    <p:extLst>
      <p:ext uri="{BB962C8B-B14F-4D97-AF65-F5344CB8AC3E}">
        <p14:creationId xmlns:p14="http://schemas.microsoft.com/office/powerpoint/2010/main" val="295044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6A002F-5414-53F4-6345-64470D70FF96}"/>
              </a:ext>
            </a:extLst>
          </p:cNvPr>
          <p:cNvSpPr>
            <a:spLocks noGrp="1"/>
          </p:cNvSpPr>
          <p:nvPr>
            <p:ph type="title"/>
          </p:nvPr>
        </p:nvSpPr>
        <p:spPr/>
        <p:txBody>
          <a:bodyPr/>
          <a:lstStyle/>
          <a:p>
            <a:r>
              <a:rPr kumimoji="0" lang="it-IT" sz="4600" b="1" i="0" u="none" strike="noStrike" kern="1200" cap="none" spc="-50" normalizeH="0" baseline="0" noProof="0" dirty="0">
                <a:ln>
                  <a:noFill/>
                </a:ln>
                <a:solidFill>
                  <a:srgbClr val="0070C0"/>
                </a:solidFill>
                <a:effectLst/>
                <a:uLnTx/>
                <a:uFillTx/>
                <a:latin typeface="Georgia Pro Cond Light" panose="020F0302020204030204"/>
                <a:ea typeface="+mj-ea"/>
                <a:cs typeface="+mj-cs"/>
              </a:rPr>
              <a:t>Il lessico del Laboratorio Interattivo</a:t>
            </a:r>
            <a:endParaRPr lang="it-IT" dirty="0"/>
          </a:p>
        </p:txBody>
      </p:sp>
      <p:sp>
        <p:nvSpPr>
          <p:cNvPr id="3" name="Segnaposto contenuto 2">
            <a:extLst>
              <a:ext uri="{FF2B5EF4-FFF2-40B4-BE49-F238E27FC236}">
                <a16:creationId xmlns:a16="http://schemas.microsoft.com/office/drawing/2014/main" id="{6B5B4C64-C2FA-841E-6DF8-AA49FBE53034}"/>
              </a:ext>
            </a:extLst>
          </p:cNvPr>
          <p:cNvSpPr>
            <a:spLocks noGrp="1"/>
          </p:cNvSpPr>
          <p:nvPr>
            <p:ph idx="1"/>
          </p:nvPr>
        </p:nvSpPr>
        <p:spPr/>
        <p:txBody>
          <a:bodyPr>
            <a:normAutofit/>
          </a:bodyPr>
          <a:lstStyle/>
          <a:p>
            <a:pPr marL="91440" marR="0" lvl="0" indent="-91440" algn="ctr" defTabSz="914400" rtl="0" eaLnBrk="1" fontAlgn="auto" latinLnBrk="0" hangingPunct="1">
              <a:lnSpc>
                <a:spcPct val="110000"/>
              </a:lnSpc>
              <a:spcBef>
                <a:spcPts val="1200"/>
              </a:spcBef>
              <a:spcAft>
                <a:spcPts val="200"/>
              </a:spcAft>
              <a:buClr>
                <a:srgbClr val="579858"/>
              </a:buClr>
              <a:buSzPct val="100000"/>
              <a:buFont typeface="Calibri" panose="020F0502020204030204" pitchFamily="34" charset="0"/>
              <a:buChar char=" "/>
              <a:tabLst/>
              <a:defRPr/>
            </a:pPr>
            <a:r>
              <a:rPr lang="it-IT" sz="2600" b="1" dirty="0">
                <a:solidFill>
                  <a:srgbClr val="0070C0"/>
                </a:solidFill>
                <a:latin typeface="Speak Pro" panose="020F0502020204030204"/>
              </a:rPr>
              <a:t>Autopromozione</a:t>
            </a:r>
          </a:p>
          <a:p>
            <a:pPr marL="0" marR="0" lvl="0" indent="0" defTabSz="914400" rtl="0" eaLnBrk="1" fontAlgn="auto" latinLnBrk="0" hangingPunct="1">
              <a:lnSpc>
                <a:spcPct val="110000"/>
              </a:lnSpc>
              <a:spcBef>
                <a:spcPts val="1200"/>
              </a:spcBef>
              <a:spcAft>
                <a:spcPts val="200"/>
              </a:spcAft>
              <a:buClr>
                <a:srgbClr val="579858"/>
              </a:buClr>
              <a:buSzPct val="100000"/>
              <a:buNone/>
              <a:tabLst/>
              <a:defRPr/>
            </a:pPr>
            <a:r>
              <a:rPr lang="it-IT" dirty="0">
                <a:solidFill>
                  <a:prstClr val="black">
                    <a:lumMod val="75000"/>
                    <a:lumOff val="25000"/>
                  </a:prstClr>
                </a:solidFill>
                <a:latin typeface="Speak Pro" panose="020F0502020204030204"/>
              </a:rPr>
              <a:t>Questa fase è finalizzata all’implementazione di tecniche e strategie di self-marketing per affrontare le prime esperienze di colloqui di lavoro e, quindi, essere in grado di gestire le emozioni e lo stress ad esse associate, oltre che apprendere a comunicare in modo più efficace. </a:t>
            </a:r>
          </a:p>
          <a:p>
            <a:pPr marL="0" marR="0" lvl="0" indent="0" defTabSz="914400" rtl="0" eaLnBrk="1" fontAlgn="auto" latinLnBrk="0" hangingPunct="1">
              <a:lnSpc>
                <a:spcPct val="110000"/>
              </a:lnSpc>
              <a:spcBef>
                <a:spcPts val="1200"/>
              </a:spcBef>
              <a:spcAft>
                <a:spcPts val="200"/>
              </a:spcAft>
              <a:buClr>
                <a:srgbClr val="579858"/>
              </a:buClr>
              <a:buSzPct val="100000"/>
              <a:buNone/>
              <a:tabLst/>
              <a:defRPr/>
            </a:pPr>
            <a:r>
              <a:rPr lang="it-IT" dirty="0">
                <a:solidFill>
                  <a:prstClr val="black">
                    <a:lumMod val="75000"/>
                    <a:lumOff val="25000"/>
                  </a:prstClr>
                </a:solidFill>
                <a:latin typeface="Speak Pro" panose="020F0502020204030204"/>
              </a:rPr>
              <a:t>Tecniche e strategie di promozione del sé che si consolidano attraverso l’erogazione di attività che garantiscono ai laureandi e laureati ciò che Dewey (1938) definisce “autenticità di esperienza”, ovvero, presentare delle situazioni che lo studente potrebbe trovarsi a fronteggiare nel futuro ambiente di lavoro e che richiedono la messa in atto di adeguate skills, ma all’interno di un ambiente protetto, sano e stimolante, quale quello di un contesto gruppale.</a:t>
            </a:r>
            <a:endParaRPr lang="it-IT" dirty="0"/>
          </a:p>
        </p:txBody>
      </p:sp>
    </p:spTree>
    <p:extLst>
      <p:ext uri="{BB962C8B-B14F-4D97-AF65-F5344CB8AC3E}">
        <p14:creationId xmlns:p14="http://schemas.microsoft.com/office/powerpoint/2010/main" val="78785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8184C-96F7-1C7B-C9C8-1D4A0B99871A}"/>
              </a:ext>
            </a:extLst>
          </p:cNvPr>
          <p:cNvSpPr>
            <a:spLocks noGrp="1"/>
          </p:cNvSpPr>
          <p:nvPr>
            <p:ph type="title"/>
          </p:nvPr>
        </p:nvSpPr>
        <p:spPr>
          <a:xfrm>
            <a:off x="1114907" y="374738"/>
            <a:ext cx="10058400" cy="1450757"/>
          </a:xfrm>
        </p:spPr>
        <p:txBody>
          <a:bodyPr/>
          <a:lstStyle/>
          <a:p>
            <a:r>
              <a:rPr lang="it-IT" b="1" dirty="0">
                <a:solidFill>
                  <a:srgbClr val="0070C0"/>
                </a:solidFill>
              </a:rPr>
              <a:t>Il lessico del Laboratorio Interattivo</a:t>
            </a:r>
          </a:p>
        </p:txBody>
      </p:sp>
      <p:sp>
        <p:nvSpPr>
          <p:cNvPr id="3" name="Segnaposto contenuto 2">
            <a:extLst>
              <a:ext uri="{FF2B5EF4-FFF2-40B4-BE49-F238E27FC236}">
                <a16:creationId xmlns:a16="http://schemas.microsoft.com/office/drawing/2014/main" id="{5AD51844-6092-3D61-A4E9-4D4713C5B66F}"/>
              </a:ext>
            </a:extLst>
          </p:cNvPr>
          <p:cNvSpPr>
            <a:spLocks noGrp="1"/>
          </p:cNvSpPr>
          <p:nvPr>
            <p:ph idx="1"/>
          </p:nvPr>
        </p:nvSpPr>
        <p:spPr>
          <a:xfrm>
            <a:off x="1097280" y="2108201"/>
            <a:ext cx="10657840" cy="3760891"/>
          </a:xfrm>
        </p:spPr>
        <p:txBody>
          <a:bodyPr>
            <a:normAutofit/>
          </a:bodyPr>
          <a:lstStyle/>
          <a:p>
            <a:r>
              <a:rPr lang="it-IT" b="1" dirty="0">
                <a:solidFill>
                  <a:srgbClr val="0070C0"/>
                </a:solidFill>
              </a:rPr>
              <a:t>                                            </a:t>
            </a:r>
            <a:r>
              <a:rPr lang="it-IT" sz="3200" b="1" dirty="0">
                <a:solidFill>
                  <a:srgbClr val="0070C0"/>
                </a:solidFill>
              </a:rPr>
              <a:t>Autopromozione </a:t>
            </a:r>
          </a:p>
          <a:p>
            <a:pPr algn="just"/>
            <a:r>
              <a:rPr lang="it-IT" sz="2200" dirty="0"/>
              <a:t>In particolare, attraverso la simulazione di colloqui di selezione, viene aperta, attraverso la visione di video ad hoc, una parentesi sul sessismo in modo da orientare le giovani studentesse rispetto ai comportamenti che vengono in genere perpetrati nell’ambito dei colloqui, portandole ad assumere rispetto ad essi uno sguardo più critico e consapevole (Abbatecola, 2020). </a:t>
            </a:r>
          </a:p>
        </p:txBody>
      </p:sp>
    </p:spTree>
    <p:extLst>
      <p:ext uri="{BB962C8B-B14F-4D97-AF65-F5344CB8AC3E}">
        <p14:creationId xmlns:p14="http://schemas.microsoft.com/office/powerpoint/2010/main" val="231367860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853_TF11437505.potx" id="{B524DF46-424E-4DE0-BA2D-73D96117FE98}" vid="{E8A4C0C3-7F79-4858-9064-A40BB108B31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{C46054F7-14BA-45CC-AC7A-DFE4675B0827}tf11437505_win32</Template>
  <TotalTime>813</TotalTime>
  <Words>3029</Words>
  <Application>Microsoft Office PowerPoint</Application>
  <PresentationFormat>Widescreen</PresentationFormat>
  <Paragraphs>106</Paragraphs>
  <Slides>31</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Garamond</vt:lpstr>
      <vt:lpstr>Georgia Pro Cond Light</vt:lpstr>
      <vt:lpstr>Speak Pro</vt:lpstr>
      <vt:lpstr>RetrospectVTI</vt:lpstr>
      <vt:lpstr>I Laboratori Interattivi  per la Promozione dell’Occupabilità:  uno spazio-tempo per immaginare e progettare il futuro.   La prospettiva psico-pedagogica</vt:lpstr>
      <vt:lpstr>La «nostra» definizione di orientamento </vt:lpstr>
      <vt:lpstr>Le parole chiave del Laboratorio Interattivo SPO</vt:lpstr>
      <vt:lpstr>Il lessico del Laboratorio Interattivo</vt:lpstr>
      <vt:lpstr>Il lessico del Laboratorio Interattivo</vt:lpstr>
      <vt:lpstr>Il lessico del Laboratorio Interattivo</vt:lpstr>
      <vt:lpstr>Il lessico del Laboratorio Interattivo</vt:lpstr>
      <vt:lpstr>Il lessico del Laboratorio Interattivo</vt:lpstr>
      <vt:lpstr>Il lessico del Laboratorio Interattivo</vt:lpstr>
      <vt:lpstr>Gli obiettivi del Laboratorio Interattivo</vt:lpstr>
      <vt:lpstr>Open Badge SPO</vt:lpstr>
      <vt:lpstr>L’identità di apprendimento</vt:lpstr>
      <vt:lpstr>L’identità narrativa</vt:lpstr>
      <vt:lpstr>Gli strumenti del Laboratorio Interattivo  </vt:lpstr>
      <vt:lpstr>Gli strumenti del Laboratorio Interattivo </vt:lpstr>
      <vt:lpstr>Gli strumenti del Laboratorio Interattivo</vt:lpstr>
      <vt:lpstr>Il Laboratorio Interattivo  per la Promozione dell’Occupabilità </vt:lpstr>
      <vt:lpstr>Il questionario AVO GIOVANI</vt:lpstr>
      <vt:lpstr>Il questionario BdC  (Bilancio delle Competenze)</vt:lpstr>
      <vt:lpstr>La mappa degli apprendimenti</vt:lpstr>
      <vt:lpstr>Zoom, le vignette per la ri-significazione delle esperienze (Agostini, Peterlini, et Al, 2023)</vt:lpstr>
      <vt:lpstr>ZOOOOOM…</vt:lpstr>
      <vt:lpstr>ZOOOOOM…</vt:lpstr>
      <vt:lpstr>Cv Europass e Digital Portrait</vt:lpstr>
      <vt:lpstr>Il Digital Portrait</vt:lpstr>
      <vt:lpstr>Scrivere il Curriculum…. di WISŁAWA SZYMBORSKA</vt:lpstr>
      <vt:lpstr>Auto-promuoversi nel colloquio di lavoro</vt:lpstr>
      <vt:lpstr>Conclusioni</vt:lpstr>
      <vt:lpstr>Conclusioni </vt:lpstr>
      <vt:lpstr>Spunti di riflessione….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Lorem Ipsum</dc:title>
  <dc:creator>Marianna Capo; CARMELA VONO-SINAPSI</dc:creator>
  <cp:lastModifiedBy>Marianna Capo</cp:lastModifiedBy>
  <cp:revision>9</cp:revision>
  <dcterms:created xsi:type="dcterms:W3CDTF">2024-03-25T10:52:39Z</dcterms:created>
  <dcterms:modified xsi:type="dcterms:W3CDTF">2024-04-26T06:16:35Z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2ad0b24d-6422-44b0-b3de-abb3a9e8c81a_Enabled">
    <vt:lpwstr>true</vt:lpwstr>
  </property>
  <property fmtid="{D5CDD505-2E9C-101B-9397-08002B2CF9AE}" pid="4" name="MSIP_Label_2ad0b24d-6422-44b0-b3de-abb3a9e8c81a_SetDate">
    <vt:lpwstr>2024-03-25T10:52:49Z</vt:lpwstr>
  </property>
  <property fmtid="{D5CDD505-2E9C-101B-9397-08002B2CF9AE}" pid="5" name="MSIP_Label_2ad0b24d-6422-44b0-b3de-abb3a9e8c81a_Method">
    <vt:lpwstr>Standard</vt:lpwstr>
  </property>
  <property fmtid="{D5CDD505-2E9C-101B-9397-08002B2CF9AE}" pid="6" name="MSIP_Label_2ad0b24d-6422-44b0-b3de-abb3a9e8c81a_Name">
    <vt:lpwstr>defa4170-0d19-0005-0004-bc88714345d2</vt:lpwstr>
  </property>
  <property fmtid="{D5CDD505-2E9C-101B-9397-08002B2CF9AE}" pid="7" name="MSIP_Label_2ad0b24d-6422-44b0-b3de-abb3a9e8c81a_SiteId">
    <vt:lpwstr>2fcfe26a-bb62-46b0-b1e3-28f9da0c45fd</vt:lpwstr>
  </property>
  <property fmtid="{D5CDD505-2E9C-101B-9397-08002B2CF9AE}" pid="8" name="MSIP_Label_2ad0b24d-6422-44b0-b3de-abb3a9e8c81a_ActionId">
    <vt:lpwstr>32d64ea6-4417-4097-b226-0a25a7b26ab6</vt:lpwstr>
  </property>
  <property fmtid="{D5CDD505-2E9C-101B-9397-08002B2CF9AE}" pid="9" name="MSIP_Label_2ad0b24d-6422-44b0-b3de-abb3a9e8c81a_ContentBits">
    <vt:lpwstr>0</vt:lpwstr>
  </property>
</Properties>
</file>